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Roboto"/>
      <p:regular r:id="rId55"/>
      <p:bold r:id="rId56"/>
      <p:italic r:id="rId57"/>
      <p:boldItalic r:id="rId58"/>
    </p:embeddedFont>
    <p:embeddedFont>
      <p:font typeface="Amatic SC"/>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AmaticSC-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italic.fntdata"/><Relationship Id="rId12" Type="http://schemas.openxmlformats.org/officeDocument/2006/relationships/slide" Target="slides/slide7.xml"/><Relationship Id="rId56" Type="http://schemas.openxmlformats.org/officeDocument/2006/relationships/font" Target="fonts/Roboto-bold.fntdata"/><Relationship Id="rId15" Type="http://schemas.openxmlformats.org/officeDocument/2006/relationships/slide" Target="slides/slide10.xml"/><Relationship Id="rId59" Type="http://schemas.openxmlformats.org/officeDocument/2006/relationships/font" Target="fonts/AmaticSC-regular.fntdata"/><Relationship Id="rId14" Type="http://schemas.openxmlformats.org/officeDocument/2006/relationships/slide" Target="slides/slide9.xml"/><Relationship Id="rId58"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832495a886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832495a886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832495a886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832495a886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832495a886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g832495a886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832495a886_0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832495a886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832495a886_0_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832495a886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832495a886_0_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832495a886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32495a886_0_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832495a886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730e7db2cf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30e7db2cf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730e7db2cf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32ebe4eec_0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732ebe4eec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30e7db2cf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30e7db2cf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730e7db2cf_0_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30e7db2cf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30e7db2cf_0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730e7db2cf_0_1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30e7db2cf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30e7db2cf_0_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730e7db2cf_0_1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30e7db2cf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30e7db2cf_0_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730e7db2cf_0_1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30e7db2cf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30e7db2cf_0_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730e7db2cf_0_1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30e7db2cf_0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30e7db2cf_0_1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730e7db2cf_0_19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30e7db2cf_0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30e7db2cf_0_2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730e7db2cf_0_20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30e7db2cf_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30e7db2cf_0_2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730e7db2cf_0_2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730e7db2cf_0_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30e7db2cf_0_2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730e7db2cf_0_2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30e7db2cf_0_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30e7db2cf_0_2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730e7db2cf_0_2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832495a886_0_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832495a886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832495a886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g832495a886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730e7db2cf_0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30e7db2cf_0_2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730e7db2cf_0_29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730e7db2cf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730e7db2cf_0_2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730e7db2cf_0_2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732ebe4eec_0_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732ebe4eec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30e7db2cf_0_3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30e7db2cf_0_3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730e7db2cf_0_30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730e7db2cf_0_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30e7db2cf_0_3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730e7db2cf_0_3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30e7db2cf_0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30e7db2cf_0_3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730e7db2cf_0_3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730e7db2cf_0_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730e7db2cf_0_3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730e7db2cf_0_3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730e7db2cf_0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30e7db2cf_0_3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730e7db2cf_0_3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732ebe4eec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732ebe4eec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32ebe4eec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732ebe4eec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832495a886_0_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g832495a886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732ebe4eec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732ebe4eec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32ebe4eec_0_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g732ebe4eec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732ebe4eec_0_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732ebe4eec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732ebe4eec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732ebe4eec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732ebe4eec_0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732ebe4eec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732ebe4eec_0_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732ebe4eec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732ebe4eec_0_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732ebe4eec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732ebe4eec_0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732ebe4eec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732ebe4eec_0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732ebe4eec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832495a886_0_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832495a886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832495a88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g832495a88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832495a886_0_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g832495a886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13" name="Shape 13"/>
        <p:cNvGrpSpPr/>
        <p:nvPr/>
      </p:nvGrpSpPr>
      <p:grpSpPr>
        <a:xfrm>
          <a:off x="0" y="0"/>
          <a:ext cx="0" cy="0"/>
          <a:chOff x="0" y="0"/>
          <a:chExt cx="0" cy="0"/>
        </a:xfrm>
      </p:grpSpPr>
      <p:sp>
        <p:nvSpPr>
          <p:cNvPr id="14" name="Google Shape;14;p2"/>
          <p:cNvSpPr/>
          <p:nvPr/>
        </p:nvSpPr>
        <p:spPr>
          <a:xfrm>
            <a:off x="0" y="-41273"/>
            <a:ext cx="9144000" cy="3833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66871" y="93473"/>
            <a:ext cx="521207" cy="162944"/>
          </a:xfrm>
          <a:prstGeom prst="rect">
            <a:avLst/>
          </a:prstGeom>
          <a:noFill/>
          <a:ln>
            <a:noFill/>
          </a:ln>
        </p:spPr>
      </p:pic>
      <p:pic>
        <p:nvPicPr>
          <p:cNvPr id="16" name="Google Shape;16;p2"/>
          <p:cNvPicPr preferRelativeResize="0"/>
          <p:nvPr/>
        </p:nvPicPr>
        <p:blipFill rotWithShape="1">
          <a:blip r:embed="rId3">
            <a:alphaModFix/>
          </a:blip>
          <a:srcRect b="0" l="0" r="0" t="0"/>
          <a:stretch/>
        </p:blipFill>
        <p:spPr>
          <a:xfrm>
            <a:off x="0" y="2287"/>
            <a:ext cx="9144000" cy="5141213"/>
          </a:xfrm>
          <a:prstGeom prst="rect">
            <a:avLst/>
          </a:prstGeom>
          <a:noFill/>
          <a:ln>
            <a:noFill/>
          </a:ln>
        </p:spPr>
      </p:pic>
      <p:sp>
        <p:nvSpPr>
          <p:cNvPr id="17" name="Google Shape;17;p2"/>
          <p:cNvSpPr/>
          <p:nvPr/>
        </p:nvSpPr>
        <p:spPr>
          <a:xfrm>
            <a:off x="0" y="-41273"/>
            <a:ext cx="9144000" cy="3833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 name="Google Shape;18;p2"/>
          <p:cNvSpPr txBox="1"/>
          <p:nvPr>
            <p:ph idx="1" type="body"/>
          </p:nvPr>
        </p:nvSpPr>
        <p:spPr>
          <a:xfrm>
            <a:off x="2008147" y="3287403"/>
            <a:ext cx="5793028" cy="357571"/>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 name="Google Shape;19;p2"/>
          <p:cNvSpPr txBox="1"/>
          <p:nvPr>
            <p:ph idx="2" type="body"/>
          </p:nvPr>
        </p:nvSpPr>
        <p:spPr>
          <a:xfrm>
            <a:off x="2008147" y="3670550"/>
            <a:ext cx="5793027" cy="40907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 name="Google Shape;20;p2"/>
          <p:cNvSpPr txBox="1"/>
          <p:nvPr>
            <p:ph idx="3" type="body"/>
          </p:nvPr>
        </p:nvSpPr>
        <p:spPr>
          <a:xfrm>
            <a:off x="0" y="4149565"/>
            <a:ext cx="9144000" cy="100964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40"/>
              </a:spcBef>
              <a:spcAft>
                <a:spcPts val="0"/>
              </a:spcAft>
              <a:buClr>
                <a:srgbClr val="FF0000"/>
              </a:buClr>
              <a:buSzPts val="3200"/>
              <a:buFont typeface="Arial"/>
              <a:buNone/>
              <a:defRPr b="0" i="1" sz="3200" u="none" cap="none" strike="noStrike">
                <a:solidFill>
                  <a:srgbClr val="FF0000"/>
                </a:solidFill>
                <a:latin typeface="MS Gothic"/>
                <a:ea typeface="MS Gothic"/>
                <a:cs typeface="MS Gothic"/>
                <a:sym typeface="MS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 name="Google Shape;21;p2"/>
          <p:cNvSpPr txBox="1"/>
          <p:nvPr>
            <p:ph idx="4" type="body"/>
          </p:nvPr>
        </p:nvSpPr>
        <p:spPr>
          <a:xfrm>
            <a:off x="754540" y="956788"/>
            <a:ext cx="7613816" cy="23050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80"/>
              </a:spcBef>
              <a:spcAft>
                <a:spcPts val="0"/>
              </a:spcAft>
              <a:buClr>
                <a:schemeClr val="lt1"/>
              </a:buClr>
              <a:buSzPts val="5400"/>
              <a:buFont typeface="Arial"/>
              <a:buNone/>
              <a:defRPr b="1" i="0" sz="5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22" name="Google Shape;22;p2"/>
          <p:cNvPicPr preferRelativeResize="0"/>
          <p:nvPr/>
        </p:nvPicPr>
        <p:blipFill rotWithShape="1">
          <a:blip r:embed="rId4">
            <a:alphaModFix/>
          </a:blip>
          <a:srcRect b="0" l="0" r="0" t="0"/>
          <a:stretch/>
        </p:blipFill>
        <p:spPr>
          <a:xfrm>
            <a:off x="8447786" y="81574"/>
            <a:ext cx="438810" cy="17245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verview">
  <p:cSld name="Overview">
    <p:spTree>
      <p:nvGrpSpPr>
        <p:cNvPr id="23"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b="0" l="0" r="0" t="0"/>
          <a:stretch/>
        </p:blipFill>
        <p:spPr>
          <a:xfrm>
            <a:off x="0" y="497463"/>
            <a:ext cx="9144000" cy="4646037"/>
          </a:xfrm>
          <a:prstGeom prst="rect">
            <a:avLst/>
          </a:prstGeom>
          <a:noFill/>
          <a:ln>
            <a:noFill/>
          </a:ln>
        </p:spPr>
      </p:pic>
      <p:cxnSp>
        <p:nvCxnSpPr>
          <p:cNvPr id="25" name="Google Shape;25;p3"/>
          <p:cNvCxnSpPr/>
          <p:nvPr/>
        </p:nvCxnSpPr>
        <p:spPr>
          <a:xfrm>
            <a:off x="204064" y="497463"/>
            <a:ext cx="2006060" cy="0"/>
          </a:xfrm>
          <a:prstGeom prst="straightConnector1">
            <a:avLst/>
          </a:prstGeom>
          <a:noFill/>
          <a:ln cap="flat" cmpd="sng" w="25400">
            <a:solidFill>
              <a:srgbClr val="EF6F2A"/>
            </a:solidFill>
            <a:prstDash val="solid"/>
            <a:round/>
            <a:headEnd len="sm" w="sm" type="none"/>
            <a:tailEnd len="sm" w="sm" type="none"/>
          </a:ln>
        </p:spPr>
      </p:cxnSp>
      <p:cxnSp>
        <p:nvCxnSpPr>
          <p:cNvPr id="26" name="Google Shape;26;p3"/>
          <p:cNvCxnSpPr/>
          <p:nvPr/>
        </p:nvCxnSpPr>
        <p:spPr>
          <a:xfrm>
            <a:off x="2532476" y="497463"/>
            <a:ext cx="6364052" cy="0"/>
          </a:xfrm>
          <a:prstGeom prst="straightConnector1">
            <a:avLst/>
          </a:prstGeom>
          <a:noFill/>
          <a:ln cap="flat" cmpd="sng" w="12700">
            <a:solidFill>
              <a:srgbClr val="EF6F2A"/>
            </a:solidFill>
            <a:prstDash val="solid"/>
            <a:round/>
            <a:headEnd len="sm" w="sm" type="none"/>
            <a:tailEnd len="sm" w="sm" type="none"/>
          </a:ln>
        </p:spPr>
      </p:cxnSp>
      <p:sp>
        <p:nvSpPr>
          <p:cNvPr id="27" name="Google Shape;27;p3"/>
          <p:cNvSpPr txBox="1"/>
          <p:nvPr>
            <p:ph idx="1" type="body"/>
          </p:nvPr>
        </p:nvSpPr>
        <p:spPr>
          <a:xfrm>
            <a:off x="204064" y="859361"/>
            <a:ext cx="2705824" cy="325354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40"/>
              </a:spcBef>
              <a:spcAft>
                <a:spcPts val="0"/>
              </a:spcAft>
              <a:buClr>
                <a:srgbClr val="E56618"/>
              </a:buClr>
              <a:buSzPts val="3200"/>
              <a:buFont typeface="Arial"/>
              <a:buNone/>
              <a:defRPr b="1" i="0" sz="3200" u="none" cap="none" strike="noStrike">
                <a:solidFill>
                  <a:srgbClr val="E56618"/>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 name="Google Shape;28;p3"/>
          <p:cNvSpPr txBox="1"/>
          <p:nvPr>
            <p:ph idx="2" type="body"/>
          </p:nvPr>
        </p:nvSpPr>
        <p:spPr>
          <a:xfrm>
            <a:off x="3252528" y="1424753"/>
            <a:ext cx="5644000" cy="46717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 name="Google Shape;29;p3"/>
          <p:cNvSpPr txBox="1"/>
          <p:nvPr>
            <p:ph idx="3" type="body"/>
          </p:nvPr>
        </p:nvSpPr>
        <p:spPr>
          <a:xfrm>
            <a:off x="3246525" y="2039614"/>
            <a:ext cx="5650003" cy="2066316"/>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0" name="Google Shape;30;p3"/>
          <p:cNvSpPr txBox="1"/>
          <p:nvPr>
            <p:ph idx="4" type="body"/>
          </p:nvPr>
        </p:nvSpPr>
        <p:spPr>
          <a:xfrm>
            <a:off x="0" y="4133851"/>
            <a:ext cx="9144000" cy="1009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40"/>
              </a:spcBef>
              <a:spcAft>
                <a:spcPts val="0"/>
              </a:spcAft>
              <a:buClr>
                <a:srgbClr val="FF0000"/>
              </a:buClr>
              <a:buSzPts val="3200"/>
              <a:buFont typeface="Arial"/>
              <a:buNone/>
              <a:defRPr b="0" i="1" sz="3200" u="none" cap="none" strike="noStrike">
                <a:solidFill>
                  <a:srgbClr val="FF0000"/>
                </a:solidFill>
                <a:latin typeface="MS Gothic"/>
                <a:ea typeface="MS Gothic"/>
                <a:cs typeface="MS Gothic"/>
                <a:sym typeface="MS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31" name="Shape 31"/>
        <p:cNvGrpSpPr/>
        <p:nvPr/>
      </p:nvGrpSpPr>
      <p:grpSpPr>
        <a:xfrm>
          <a:off x="0" y="0"/>
          <a:ext cx="0" cy="0"/>
          <a:chOff x="0" y="0"/>
          <a:chExt cx="0" cy="0"/>
        </a:xfrm>
      </p:grpSpPr>
      <p:cxnSp>
        <p:nvCxnSpPr>
          <p:cNvPr id="32" name="Google Shape;32;p4"/>
          <p:cNvCxnSpPr/>
          <p:nvPr/>
        </p:nvCxnSpPr>
        <p:spPr>
          <a:xfrm>
            <a:off x="204064" y="497463"/>
            <a:ext cx="2006060" cy="0"/>
          </a:xfrm>
          <a:prstGeom prst="straightConnector1">
            <a:avLst/>
          </a:prstGeom>
          <a:noFill/>
          <a:ln cap="flat" cmpd="sng" w="25400">
            <a:solidFill>
              <a:schemeClr val="dk1"/>
            </a:solidFill>
            <a:prstDash val="solid"/>
            <a:round/>
            <a:headEnd len="sm" w="sm" type="none"/>
            <a:tailEnd len="sm" w="sm" type="none"/>
          </a:ln>
        </p:spPr>
      </p:cxnSp>
      <p:cxnSp>
        <p:nvCxnSpPr>
          <p:cNvPr id="33" name="Google Shape;33;p4"/>
          <p:cNvCxnSpPr/>
          <p:nvPr/>
        </p:nvCxnSpPr>
        <p:spPr>
          <a:xfrm>
            <a:off x="2532476" y="497463"/>
            <a:ext cx="6364052" cy="0"/>
          </a:xfrm>
          <a:prstGeom prst="straightConnector1">
            <a:avLst/>
          </a:prstGeom>
          <a:noFill/>
          <a:ln cap="flat" cmpd="sng" w="12700">
            <a:solidFill>
              <a:schemeClr val="dk1"/>
            </a:solidFill>
            <a:prstDash val="solid"/>
            <a:round/>
            <a:headEnd len="sm" w="sm" type="none"/>
            <a:tailEnd len="sm" w="sm" type="none"/>
          </a:ln>
        </p:spPr>
      </p:cxnSp>
      <p:sp>
        <p:nvSpPr>
          <p:cNvPr id="34" name="Google Shape;34;p4"/>
          <p:cNvSpPr txBox="1"/>
          <p:nvPr>
            <p:ph idx="1" type="body"/>
          </p:nvPr>
        </p:nvSpPr>
        <p:spPr>
          <a:xfrm>
            <a:off x="0" y="4133850"/>
            <a:ext cx="9144000" cy="10509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40"/>
              </a:spcBef>
              <a:spcAft>
                <a:spcPts val="0"/>
              </a:spcAft>
              <a:buClr>
                <a:srgbClr val="FF0000"/>
              </a:buClr>
              <a:buSzPts val="3200"/>
              <a:buFont typeface="Arial"/>
              <a:buNone/>
              <a:defRPr b="0" i="1" sz="3200" u="none" cap="none" strike="noStrike">
                <a:solidFill>
                  <a:srgbClr val="FF0000"/>
                </a:solidFill>
                <a:latin typeface="MS Gothic"/>
                <a:ea typeface="MS Gothic"/>
                <a:cs typeface="MS Gothic"/>
                <a:sym typeface="MS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5" name="Google Shape;35;p4"/>
          <p:cNvSpPr txBox="1"/>
          <p:nvPr>
            <p:ph idx="2" type="body"/>
          </p:nvPr>
        </p:nvSpPr>
        <p:spPr>
          <a:xfrm>
            <a:off x="204064" y="837833"/>
            <a:ext cx="8692464" cy="5222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560"/>
              </a:spcBef>
              <a:spcAft>
                <a:spcPts val="0"/>
              </a:spcAft>
              <a:buClr>
                <a:srgbClr val="E56618"/>
              </a:buClr>
              <a:buSzPts val="2800"/>
              <a:buFont typeface="Arial"/>
              <a:buNone/>
              <a:defRPr b="1" i="0" sz="2800" u="none" cap="none" strike="noStrike">
                <a:solidFill>
                  <a:srgbClr val="E56618"/>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6" name="Google Shape;36;p4"/>
          <p:cNvSpPr txBox="1"/>
          <p:nvPr>
            <p:ph idx="3" type="body"/>
          </p:nvPr>
        </p:nvSpPr>
        <p:spPr>
          <a:xfrm>
            <a:off x="204064" y="1427163"/>
            <a:ext cx="8692464" cy="267493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Courier New"/>
              <a:buChar char="o"/>
              <a:defRPr b="0" i="0" sz="20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Page Content">
  <p:cSld name="Full-Page Content">
    <p:spTree>
      <p:nvGrpSpPr>
        <p:cNvPr id="37" name="Shape 37"/>
        <p:cNvGrpSpPr/>
        <p:nvPr/>
      </p:nvGrpSpPr>
      <p:grpSpPr>
        <a:xfrm>
          <a:off x="0" y="0"/>
          <a:ext cx="0" cy="0"/>
          <a:chOff x="0" y="0"/>
          <a:chExt cx="0" cy="0"/>
        </a:xfrm>
      </p:grpSpPr>
      <p:cxnSp>
        <p:nvCxnSpPr>
          <p:cNvPr id="38" name="Google Shape;38;p5"/>
          <p:cNvCxnSpPr/>
          <p:nvPr/>
        </p:nvCxnSpPr>
        <p:spPr>
          <a:xfrm>
            <a:off x="204064" y="497463"/>
            <a:ext cx="2006060" cy="0"/>
          </a:xfrm>
          <a:prstGeom prst="straightConnector1">
            <a:avLst/>
          </a:prstGeom>
          <a:noFill/>
          <a:ln cap="flat" cmpd="sng" w="25400">
            <a:solidFill>
              <a:schemeClr val="dk1"/>
            </a:solidFill>
            <a:prstDash val="solid"/>
            <a:round/>
            <a:headEnd len="sm" w="sm" type="none"/>
            <a:tailEnd len="sm" w="sm" type="none"/>
          </a:ln>
        </p:spPr>
      </p:cxnSp>
      <p:cxnSp>
        <p:nvCxnSpPr>
          <p:cNvPr id="39" name="Google Shape;39;p5"/>
          <p:cNvCxnSpPr/>
          <p:nvPr/>
        </p:nvCxnSpPr>
        <p:spPr>
          <a:xfrm>
            <a:off x="2532476" y="497463"/>
            <a:ext cx="6364052" cy="0"/>
          </a:xfrm>
          <a:prstGeom prst="straightConnector1">
            <a:avLst/>
          </a:prstGeom>
          <a:noFill/>
          <a:ln cap="flat" cmpd="sng" w="12700">
            <a:solidFill>
              <a:schemeClr val="dk1"/>
            </a:solidFill>
            <a:prstDash val="solid"/>
            <a:round/>
            <a:headEnd len="sm" w="sm" type="none"/>
            <a:tailEnd len="sm" w="sm" type="none"/>
          </a:ln>
        </p:spPr>
      </p:cxnSp>
      <p:sp>
        <p:nvSpPr>
          <p:cNvPr id="40" name="Google Shape;40;p5"/>
          <p:cNvSpPr txBox="1"/>
          <p:nvPr>
            <p:ph idx="1" type="body"/>
          </p:nvPr>
        </p:nvSpPr>
        <p:spPr>
          <a:xfrm>
            <a:off x="0" y="4133850"/>
            <a:ext cx="9144000" cy="10509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40"/>
              </a:spcBef>
              <a:spcAft>
                <a:spcPts val="0"/>
              </a:spcAft>
              <a:buClr>
                <a:srgbClr val="FF0000"/>
              </a:buClr>
              <a:buSzPts val="3200"/>
              <a:buFont typeface="Arial"/>
              <a:buNone/>
              <a:defRPr b="0" i="1" sz="3200" u="none" cap="none" strike="noStrike">
                <a:solidFill>
                  <a:srgbClr val="FF0000"/>
                </a:solidFill>
                <a:latin typeface="MS Gothic"/>
                <a:ea typeface="MS Gothic"/>
                <a:cs typeface="MS Gothic"/>
                <a:sym typeface="MS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1" name="Google Shape;41;p5"/>
          <p:cNvSpPr txBox="1"/>
          <p:nvPr>
            <p:ph idx="2" type="body"/>
          </p:nvPr>
        </p:nvSpPr>
        <p:spPr>
          <a:xfrm>
            <a:off x="204064" y="772915"/>
            <a:ext cx="8692464" cy="3360737"/>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Clr>
                <a:schemeClr val="dk1"/>
              </a:buClr>
              <a:buSzPts val="3200"/>
              <a:buFont typeface="Arial"/>
              <a:buNone/>
              <a:defRPr b="0" i="1"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42" name="Shape 42"/>
        <p:cNvGrpSpPr/>
        <p:nvPr/>
      </p:nvGrpSpPr>
      <p:grpSpPr>
        <a:xfrm>
          <a:off x="0" y="0"/>
          <a:ext cx="0" cy="0"/>
          <a:chOff x="0" y="0"/>
          <a:chExt cx="0" cy="0"/>
        </a:xfrm>
      </p:grpSpPr>
      <p:cxnSp>
        <p:nvCxnSpPr>
          <p:cNvPr id="43" name="Google Shape;43;p6"/>
          <p:cNvCxnSpPr/>
          <p:nvPr/>
        </p:nvCxnSpPr>
        <p:spPr>
          <a:xfrm>
            <a:off x="204064" y="497463"/>
            <a:ext cx="2006060" cy="0"/>
          </a:xfrm>
          <a:prstGeom prst="straightConnector1">
            <a:avLst/>
          </a:prstGeom>
          <a:noFill/>
          <a:ln cap="flat" cmpd="sng" w="25400">
            <a:solidFill>
              <a:schemeClr val="dk1"/>
            </a:solidFill>
            <a:prstDash val="solid"/>
            <a:round/>
            <a:headEnd len="sm" w="sm" type="none"/>
            <a:tailEnd len="sm" w="sm" type="none"/>
          </a:ln>
        </p:spPr>
      </p:cxnSp>
      <p:cxnSp>
        <p:nvCxnSpPr>
          <p:cNvPr id="44" name="Google Shape;44;p6"/>
          <p:cNvCxnSpPr/>
          <p:nvPr/>
        </p:nvCxnSpPr>
        <p:spPr>
          <a:xfrm>
            <a:off x="2532476" y="497463"/>
            <a:ext cx="6364052" cy="0"/>
          </a:xfrm>
          <a:prstGeom prst="straightConnector1">
            <a:avLst/>
          </a:prstGeom>
          <a:noFill/>
          <a:ln cap="flat" cmpd="sng" w="12700">
            <a:solidFill>
              <a:schemeClr val="dk1"/>
            </a:solidFill>
            <a:prstDash val="solid"/>
            <a:round/>
            <a:headEnd len="sm" w="sm" type="none"/>
            <a:tailEnd len="sm" w="sm" type="none"/>
          </a:ln>
        </p:spPr>
      </p:cxnSp>
      <p:sp>
        <p:nvSpPr>
          <p:cNvPr id="45" name="Google Shape;45;p6"/>
          <p:cNvSpPr txBox="1"/>
          <p:nvPr>
            <p:ph idx="1" type="body"/>
          </p:nvPr>
        </p:nvSpPr>
        <p:spPr>
          <a:xfrm>
            <a:off x="0" y="4133850"/>
            <a:ext cx="9144000" cy="10509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40"/>
              </a:spcBef>
              <a:spcAft>
                <a:spcPts val="0"/>
              </a:spcAft>
              <a:buClr>
                <a:srgbClr val="FF0000"/>
              </a:buClr>
              <a:buSzPts val="3200"/>
              <a:buFont typeface="Arial"/>
              <a:buNone/>
              <a:defRPr b="0" i="1" sz="3200" u="none" cap="none" strike="noStrike">
                <a:solidFill>
                  <a:srgbClr val="FF0000"/>
                </a:solidFill>
                <a:latin typeface="MS Gothic"/>
                <a:ea typeface="MS Gothic"/>
                <a:cs typeface="MS Gothic"/>
                <a:sym typeface="MS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6" name="Google Shape;46;p6"/>
          <p:cNvSpPr txBox="1"/>
          <p:nvPr>
            <p:ph idx="2" type="body"/>
          </p:nvPr>
        </p:nvSpPr>
        <p:spPr>
          <a:xfrm>
            <a:off x="4692650" y="773113"/>
            <a:ext cx="4203700" cy="3360737"/>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Clr>
                <a:schemeClr val="dk1"/>
              </a:buClr>
              <a:buSzPts val="3200"/>
              <a:buFont typeface="Arial"/>
              <a:buNone/>
              <a:defRPr b="0" i="1"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7" name="Google Shape;47;p6"/>
          <p:cNvSpPr txBox="1"/>
          <p:nvPr>
            <p:ph idx="3" type="body"/>
          </p:nvPr>
        </p:nvSpPr>
        <p:spPr>
          <a:xfrm>
            <a:off x="204064" y="772915"/>
            <a:ext cx="4209186" cy="3360737"/>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Clr>
                <a:schemeClr val="dk1"/>
              </a:buClr>
              <a:buSzPts val="3200"/>
              <a:buFont typeface="Arial"/>
              <a:buNone/>
              <a:defRPr b="0" i="1"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spTree>
      <p:nvGrpSpPr>
        <p:cNvPr id="48" name="Shape 48"/>
        <p:cNvGrpSpPr/>
        <p:nvPr/>
      </p:nvGrpSpPr>
      <p:grpSpPr>
        <a:xfrm>
          <a:off x="0" y="0"/>
          <a:ext cx="0" cy="0"/>
          <a:chOff x="0" y="0"/>
          <a:chExt cx="0" cy="0"/>
        </a:xfrm>
      </p:grpSpPr>
      <p:cxnSp>
        <p:nvCxnSpPr>
          <p:cNvPr id="49" name="Google Shape;49;p7"/>
          <p:cNvCxnSpPr/>
          <p:nvPr/>
        </p:nvCxnSpPr>
        <p:spPr>
          <a:xfrm>
            <a:off x="204064" y="497463"/>
            <a:ext cx="2006060" cy="0"/>
          </a:xfrm>
          <a:prstGeom prst="straightConnector1">
            <a:avLst/>
          </a:prstGeom>
          <a:noFill/>
          <a:ln cap="flat" cmpd="sng" w="25400">
            <a:solidFill>
              <a:schemeClr val="dk1"/>
            </a:solidFill>
            <a:prstDash val="solid"/>
            <a:round/>
            <a:headEnd len="sm" w="sm" type="none"/>
            <a:tailEnd len="sm" w="sm" type="none"/>
          </a:ln>
        </p:spPr>
      </p:cxnSp>
      <p:cxnSp>
        <p:nvCxnSpPr>
          <p:cNvPr id="50" name="Google Shape;50;p7"/>
          <p:cNvCxnSpPr/>
          <p:nvPr/>
        </p:nvCxnSpPr>
        <p:spPr>
          <a:xfrm>
            <a:off x="2532476" y="497463"/>
            <a:ext cx="6364052" cy="0"/>
          </a:xfrm>
          <a:prstGeom prst="straightConnector1">
            <a:avLst/>
          </a:prstGeom>
          <a:noFill/>
          <a:ln cap="flat" cmpd="sng" w="12700">
            <a:solidFill>
              <a:schemeClr val="dk1"/>
            </a:solidFill>
            <a:prstDash val="solid"/>
            <a:round/>
            <a:headEnd len="sm" w="sm" type="none"/>
            <a:tailEnd len="sm" w="sm" type="none"/>
          </a:ln>
        </p:spPr>
      </p:cxnSp>
      <p:sp>
        <p:nvSpPr>
          <p:cNvPr id="51" name="Google Shape;51;p7"/>
          <p:cNvSpPr txBox="1"/>
          <p:nvPr>
            <p:ph idx="1" type="body"/>
          </p:nvPr>
        </p:nvSpPr>
        <p:spPr>
          <a:xfrm>
            <a:off x="0" y="4133850"/>
            <a:ext cx="9144000" cy="10509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40"/>
              </a:spcBef>
              <a:spcAft>
                <a:spcPts val="0"/>
              </a:spcAft>
              <a:buClr>
                <a:srgbClr val="FF0000"/>
              </a:buClr>
              <a:buSzPts val="3200"/>
              <a:buFont typeface="Arial"/>
              <a:buNone/>
              <a:defRPr b="0" i="1" sz="3200" u="none" cap="none" strike="noStrike">
                <a:solidFill>
                  <a:srgbClr val="FF0000"/>
                </a:solidFill>
                <a:latin typeface="MS Gothic"/>
                <a:ea typeface="MS Gothic"/>
                <a:cs typeface="MS Gothic"/>
                <a:sym typeface="MS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2" name="Google Shape;52;p7"/>
          <p:cNvSpPr txBox="1"/>
          <p:nvPr>
            <p:ph idx="2" type="body"/>
          </p:nvPr>
        </p:nvSpPr>
        <p:spPr>
          <a:xfrm>
            <a:off x="198438" y="772351"/>
            <a:ext cx="2603500" cy="5967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40"/>
              </a:spcBef>
              <a:spcAft>
                <a:spcPts val="0"/>
              </a:spcAft>
              <a:buClr>
                <a:srgbClr val="E56618"/>
              </a:buClr>
              <a:buSzPts val="3200"/>
              <a:buFont typeface="Arial"/>
              <a:buNone/>
              <a:defRPr b="1" i="0" sz="3200" u="none" cap="none" strike="noStrike">
                <a:solidFill>
                  <a:srgbClr val="E56618"/>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3" name="Google Shape;53;p7"/>
          <p:cNvSpPr txBox="1"/>
          <p:nvPr>
            <p:ph idx="3" type="body"/>
          </p:nvPr>
        </p:nvSpPr>
        <p:spPr>
          <a:xfrm>
            <a:off x="198438" y="1524000"/>
            <a:ext cx="2603500" cy="260965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 name="Google Shape;54;p7"/>
          <p:cNvSpPr txBox="1"/>
          <p:nvPr>
            <p:ph idx="4" type="body"/>
          </p:nvPr>
        </p:nvSpPr>
        <p:spPr>
          <a:xfrm>
            <a:off x="3000375" y="773113"/>
            <a:ext cx="5895975" cy="3360737"/>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Clr>
                <a:schemeClr val="dk1"/>
              </a:buClr>
              <a:buSzPts val="3200"/>
              <a:buFont typeface="Arial"/>
              <a:buNone/>
              <a:defRPr b="0" i="1"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showMasterSp="0">
  <p:cSld name="Transition">
    <p:spTree>
      <p:nvGrpSpPr>
        <p:cNvPr id="55" name="Shape 55"/>
        <p:cNvGrpSpPr/>
        <p:nvPr/>
      </p:nvGrpSpPr>
      <p:grpSpPr>
        <a:xfrm>
          <a:off x="0" y="0"/>
          <a:ext cx="0" cy="0"/>
          <a:chOff x="0" y="0"/>
          <a:chExt cx="0" cy="0"/>
        </a:xfrm>
      </p:grpSpPr>
      <p:pic>
        <p:nvPicPr>
          <p:cNvPr id="56" name="Google Shape;56;p8"/>
          <p:cNvPicPr preferRelativeResize="0"/>
          <p:nvPr/>
        </p:nvPicPr>
        <p:blipFill rotWithShape="1">
          <a:blip r:embed="rId2">
            <a:alphaModFix/>
          </a:blip>
          <a:srcRect b="0" l="0" r="0" t="0"/>
          <a:stretch/>
        </p:blipFill>
        <p:spPr>
          <a:xfrm>
            <a:off x="0" y="0"/>
            <a:ext cx="9144000" cy="5219700"/>
          </a:xfrm>
          <a:prstGeom prst="rect">
            <a:avLst/>
          </a:prstGeom>
          <a:noFill/>
          <a:ln>
            <a:noFill/>
          </a:ln>
        </p:spPr>
      </p:pic>
      <p:cxnSp>
        <p:nvCxnSpPr>
          <p:cNvPr id="57" name="Google Shape;57;p8"/>
          <p:cNvCxnSpPr/>
          <p:nvPr/>
        </p:nvCxnSpPr>
        <p:spPr>
          <a:xfrm>
            <a:off x="204064" y="497462"/>
            <a:ext cx="2006060" cy="0"/>
          </a:xfrm>
          <a:prstGeom prst="straightConnector1">
            <a:avLst/>
          </a:prstGeom>
          <a:noFill/>
          <a:ln cap="flat" cmpd="sng" w="25400">
            <a:solidFill>
              <a:srgbClr val="EF6F2A"/>
            </a:solidFill>
            <a:prstDash val="solid"/>
            <a:round/>
            <a:headEnd len="sm" w="sm" type="none"/>
            <a:tailEnd len="sm" w="sm" type="none"/>
          </a:ln>
        </p:spPr>
      </p:cxnSp>
      <p:cxnSp>
        <p:nvCxnSpPr>
          <p:cNvPr id="58" name="Google Shape;58;p8"/>
          <p:cNvCxnSpPr/>
          <p:nvPr/>
        </p:nvCxnSpPr>
        <p:spPr>
          <a:xfrm>
            <a:off x="2532476" y="497462"/>
            <a:ext cx="6364052" cy="0"/>
          </a:xfrm>
          <a:prstGeom prst="straightConnector1">
            <a:avLst/>
          </a:prstGeom>
          <a:noFill/>
          <a:ln cap="flat" cmpd="sng" w="12700">
            <a:solidFill>
              <a:srgbClr val="EF6F2A"/>
            </a:solidFill>
            <a:prstDash val="solid"/>
            <a:round/>
            <a:headEnd len="sm" w="sm" type="none"/>
            <a:tailEnd len="sm" w="sm" type="none"/>
          </a:ln>
        </p:spPr>
      </p:cxnSp>
      <p:sp>
        <p:nvSpPr>
          <p:cNvPr id="59" name="Google Shape;59;p8"/>
          <p:cNvSpPr txBox="1"/>
          <p:nvPr>
            <p:ph idx="1" type="body"/>
          </p:nvPr>
        </p:nvSpPr>
        <p:spPr>
          <a:xfrm>
            <a:off x="0" y="4133850"/>
            <a:ext cx="9144000" cy="10509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40"/>
              </a:spcBef>
              <a:spcAft>
                <a:spcPts val="0"/>
              </a:spcAft>
              <a:buClr>
                <a:srgbClr val="FF0000"/>
              </a:buClr>
              <a:buSzPts val="3200"/>
              <a:buFont typeface="Arial"/>
              <a:buNone/>
              <a:defRPr b="0" i="1" sz="3200" u="none" cap="none" strike="noStrike">
                <a:solidFill>
                  <a:srgbClr val="FF0000"/>
                </a:solidFill>
                <a:latin typeface="MS Gothic"/>
                <a:ea typeface="MS Gothic"/>
                <a:cs typeface="MS Gothic"/>
                <a:sym typeface="MS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0" name="Google Shape;60;p8"/>
          <p:cNvSpPr txBox="1"/>
          <p:nvPr>
            <p:ph idx="2" type="body"/>
          </p:nvPr>
        </p:nvSpPr>
        <p:spPr>
          <a:xfrm>
            <a:off x="204064" y="2990850"/>
            <a:ext cx="8692464" cy="1143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8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61" name="Google Shape;61;p8"/>
          <p:cNvPicPr preferRelativeResize="0"/>
          <p:nvPr/>
        </p:nvPicPr>
        <p:blipFill rotWithShape="1">
          <a:blip r:embed="rId3">
            <a:alphaModFix/>
          </a:blip>
          <a:srcRect b="0" l="0" r="0" t="0"/>
          <a:stretch/>
        </p:blipFill>
        <p:spPr>
          <a:xfrm>
            <a:off x="268825" y="227613"/>
            <a:ext cx="417144" cy="16394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or End Slide">
  <p:cSld name="Section Header or End Slide">
    <p:spTree>
      <p:nvGrpSpPr>
        <p:cNvPr id="62" name="Shape 62"/>
        <p:cNvGrpSpPr/>
        <p:nvPr/>
      </p:nvGrpSpPr>
      <p:grpSpPr>
        <a:xfrm>
          <a:off x="0" y="0"/>
          <a:ext cx="0" cy="0"/>
          <a:chOff x="0" y="0"/>
          <a:chExt cx="0" cy="0"/>
        </a:xfrm>
      </p:grpSpPr>
      <p:sp>
        <p:nvSpPr>
          <p:cNvPr id="63" name="Google Shape;63;p9"/>
          <p:cNvSpPr/>
          <p:nvPr/>
        </p:nvSpPr>
        <p:spPr>
          <a:xfrm>
            <a:off x="0" y="0"/>
            <a:ext cx="9144000" cy="5295900"/>
          </a:xfrm>
          <a:prstGeom prst="rect">
            <a:avLst/>
          </a:prstGeom>
          <a:solidFill>
            <a:srgbClr val="EF6F2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64" name="Google Shape;64;p9"/>
          <p:cNvCxnSpPr/>
          <p:nvPr/>
        </p:nvCxnSpPr>
        <p:spPr>
          <a:xfrm>
            <a:off x="204064" y="497462"/>
            <a:ext cx="2006060" cy="0"/>
          </a:xfrm>
          <a:prstGeom prst="straightConnector1">
            <a:avLst/>
          </a:prstGeom>
          <a:noFill/>
          <a:ln cap="flat" cmpd="sng" w="25400">
            <a:solidFill>
              <a:schemeClr val="lt1"/>
            </a:solidFill>
            <a:prstDash val="solid"/>
            <a:round/>
            <a:headEnd len="sm" w="sm" type="none"/>
            <a:tailEnd len="sm" w="sm" type="none"/>
          </a:ln>
        </p:spPr>
      </p:cxnSp>
      <p:cxnSp>
        <p:nvCxnSpPr>
          <p:cNvPr id="65" name="Google Shape;65;p9"/>
          <p:cNvCxnSpPr/>
          <p:nvPr/>
        </p:nvCxnSpPr>
        <p:spPr>
          <a:xfrm>
            <a:off x="2532476" y="497462"/>
            <a:ext cx="6364052" cy="0"/>
          </a:xfrm>
          <a:prstGeom prst="straightConnector1">
            <a:avLst/>
          </a:prstGeom>
          <a:noFill/>
          <a:ln cap="flat" cmpd="sng" w="12700">
            <a:solidFill>
              <a:schemeClr val="lt1"/>
            </a:solidFill>
            <a:prstDash val="solid"/>
            <a:round/>
            <a:headEnd len="sm" w="sm" type="none"/>
            <a:tailEnd len="sm" w="sm" type="none"/>
          </a:ln>
        </p:spPr>
      </p:cxnSp>
      <p:sp>
        <p:nvSpPr>
          <p:cNvPr id="66" name="Google Shape;66;p9"/>
          <p:cNvSpPr txBox="1"/>
          <p:nvPr>
            <p:ph idx="1" type="body"/>
          </p:nvPr>
        </p:nvSpPr>
        <p:spPr>
          <a:xfrm>
            <a:off x="204064" y="3194050"/>
            <a:ext cx="8692464" cy="939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1080"/>
              </a:spcBef>
              <a:spcAft>
                <a:spcPts val="0"/>
              </a:spcAft>
              <a:buClr>
                <a:schemeClr val="lt1"/>
              </a:buClr>
              <a:buSzPts val="5400"/>
              <a:buFont typeface="Arial"/>
              <a:buNone/>
              <a:defRPr b="1" i="0" sz="5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7" name="Google Shape;67;p9"/>
          <p:cNvSpPr txBox="1"/>
          <p:nvPr>
            <p:ph idx="2" type="body"/>
          </p:nvPr>
        </p:nvSpPr>
        <p:spPr>
          <a:xfrm>
            <a:off x="0" y="4133850"/>
            <a:ext cx="9144000" cy="10509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40"/>
              </a:spcBef>
              <a:spcAft>
                <a:spcPts val="0"/>
              </a:spcAft>
              <a:buClr>
                <a:srgbClr val="FF0000"/>
              </a:buClr>
              <a:buSzPts val="3200"/>
              <a:buFont typeface="Arial"/>
              <a:buNone/>
              <a:defRPr b="0" i="1" sz="3200" u="none" cap="none" strike="noStrike">
                <a:solidFill>
                  <a:srgbClr val="FF0000"/>
                </a:solidFill>
                <a:latin typeface="MS Gothic"/>
                <a:ea typeface="MS Gothic"/>
                <a:cs typeface="MS Gothic"/>
                <a:sym typeface="MS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68" name="Google Shape;68;p9"/>
          <p:cNvPicPr preferRelativeResize="0"/>
          <p:nvPr/>
        </p:nvPicPr>
        <p:blipFill rotWithShape="1">
          <a:blip r:embed="rId2">
            <a:alphaModFix/>
          </a:blip>
          <a:srcRect b="0" l="0" r="0" t="0"/>
          <a:stretch/>
        </p:blipFill>
        <p:spPr>
          <a:xfrm>
            <a:off x="268825" y="227613"/>
            <a:ext cx="417144" cy="16394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11" Type="http://schemas.openxmlformats.org/officeDocument/2006/relationships/theme" Target="../theme/theme2.xml"/><Relationship Id="rId10" Type="http://schemas.openxmlformats.org/officeDocument/2006/relationships/slideLayout" Target="../slideLayouts/slideLayout8.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nvSpPr>
        <p:spPr>
          <a:xfrm>
            <a:off x="8056408" y="211967"/>
            <a:ext cx="930808" cy="203133"/>
          </a:xfrm>
          <a:prstGeom prst="rect">
            <a:avLst/>
          </a:prstGeom>
          <a:noFill/>
          <a:ln>
            <a:noFill/>
          </a:ln>
        </p:spPr>
        <p:txBody>
          <a:bodyPr anchorCtr="0" anchor="t" bIns="45700" lIns="91425" spcFirstLastPara="1" rIns="91425" wrap="square" tIns="45700">
            <a:noAutofit/>
          </a:bodyPr>
          <a:lstStyle/>
          <a:p>
            <a:pPr indent="0" lvl="0" marL="0" marR="0" rtl="0" algn="r">
              <a:lnSpc>
                <a:spcPct val="80000"/>
              </a:lnSpc>
              <a:spcBef>
                <a:spcPts val="0"/>
              </a:spcBef>
              <a:spcAft>
                <a:spcPts val="0"/>
              </a:spcAft>
              <a:buNone/>
            </a:pPr>
            <a:r>
              <a:rPr b="0" i="0" lang="en-US" sz="900" u="none" cap="none" strike="noStrike">
                <a:solidFill>
                  <a:schemeClr val="dk1"/>
                </a:solidFill>
                <a:latin typeface="Georgia"/>
                <a:ea typeface="Georgia"/>
                <a:cs typeface="Georgia"/>
                <a:sym typeface="Georgia"/>
              </a:rPr>
              <a:t>|  </a:t>
            </a:r>
            <a:fld id="{00000000-1234-1234-1234-123412341234}" type="slidenum">
              <a:rPr b="0" i="0" lang="en-US" sz="850" u="none" cap="none" strike="noStrike">
                <a:solidFill>
                  <a:schemeClr val="dk1"/>
                </a:solidFill>
                <a:latin typeface="Arial"/>
                <a:ea typeface="Arial"/>
                <a:cs typeface="Arial"/>
                <a:sym typeface="Arial"/>
              </a:rPr>
              <a:t>‹#›</a:t>
            </a:fld>
            <a:endParaRPr b="0" i="0" sz="850" u="none" cap="none" strike="noStrike">
              <a:solidFill>
                <a:srgbClr val="000000"/>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268825" y="227613"/>
            <a:ext cx="417144" cy="163943"/>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6883400" y="247418"/>
            <a:ext cx="1693696" cy="10121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azure.microsoft.com/en-us/free/" TargetMode="External"/><Relationship Id="rId4" Type="http://schemas.openxmlformats.org/officeDocument/2006/relationships/hyperlink" Target="https://go.microsoft.com/fwlink/?LinkId=307137" TargetMode="External"/><Relationship Id="rId5"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hyperlink" Target="https://portal.azure.com/" TargetMode="Externa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2.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7.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hyperlink" Target="https://docs.microsoft.com/en-us/azure/devops/?view=azure-devops" TargetMode="External"/><Relationship Id="rId4" Type="http://schemas.openxmlformats.org/officeDocument/2006/relationships/hyperlink" Target="https://www.slideshare.net/CallonCampbell/azure-devops-in-action" TargetMode="External"/><Relationship Id="rId5" Type="http://schemas.openxmlformats.org/officeDocument/2006/relationships/hyperlink" Target="https://www.slideshare.net/CallonCampbell/azure-devops-in-action" TargetMode="External"/><Relationship Id="rId6" Type="http://schemas.openxmlformats.org/officeDocument/2006/relationships/hyperlink" Target="https://www.slideshare.net/CallonCampbell/azure-devops-in-action" TargetMode="External"/><Relationship Id="rId7" Type="http://schemas.openxmlformats.org/officeDocument/2006/relationships/hyperlink" Target="https://aws.amazon.com/devops/what-is-devops/" TargetMode="External"/><Relationship Id="rId8" Type="http://schemas.openxmlformats.org/officeDocument/2006/relationships/hyperlink" Target="https://theagileadmin.com/what-is-devop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0"/>
          <p:cNvSpPr txBox="1"/>
          <p:nvPr>
            <p:ph idx="3" type="body"/>
          </p:nvPr>
        </p:nvSpPr>
        <p:spPr>
          <a:xfrm>
            <a:off x="1119063" y="2517475"/>
            <a:ext cx="7613700" cy="1429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i="0" lang="en-US" sz="2400">
                <a:solidFill>
                  <a:srgbClr val="FFFFFF"/>
                </a:solidFill>
                <a:latin typeface="Roboto"/>
                <a:ea typeface="Roboto"/>
                <a:cs typeface="Roboto"/>
                <a:sym typeface="Roboto"/>
              </a:rPr>
              <a:t>by,</a:t>
            </a:r>
            <a:endParaRPr i="0" sz="2400">
              <a:solidFill>
                <a:srgbClr val="FFFFFF"/>
              </a:solidFill>
              <a:latin typeface="Roboto"/>
              <a:ea typeface="Roboto"/>
              <a:cs typeface="Roboto"/>
              <a:sym typeface="Roboto"/>
            </a:endParaRPr>
          </a:p>
          <a:p>
            <a:pPr indent="0" lvl="0" marL="0" rtl="0" algn="ctr">
              <a:lnSpc>
                <a:spcPct val="100000"/>
              </a:lnSpc>
              <a:spcBef>
                <a:spcPts val="0"/>
              </a:spcBef>
              <a:spcAft>
                <a:spcPts val="0"/>
              </a:spcAft>
              <a:buClr>
                <a:schemeClr val="dk1"/>
              </a:buClr>
              <a:buSzPts val="1100"/>
              <a:buFont typeface="Arial"/>
              <a:buNone/>
            </a:pPr>
            <a:r>
              <a:rPr i="0" lang="en-US" sz="2400">
                <a:solidFill>
                  <a:srgbClr val="FFFFFF"/>
                </a:solidFill>
                <a:latin typeface="Roboto"/>
                <a:ea typeface="Roboto"/>
                <a:cs typeface="Roboto"/>
                <a:sym typeface="Roboto"/>
              </a:rPr>
              <a:t>Devavrat Kalam (dk2792)</a:t>
            </a:r>
            <a:endParaRPr i="0" sz="2400">
              <a:solidFill>
                <a:srgbClr val="FFFFFF"/>
              </a:solidFill>
              <a:latin typeface="Roboto"/>
              <a:ea typeface="Roboto"/>
              <a:cs typeface="Roboto"/>
              <a:sym typeface="Roboto"/>
            </a:endParaRPr>
          </a:p>
          <a:p>
            <a:pPr indent="0" lvl="0" marL="0" rtl="0" algn="ctr">
              <a:lnSpc>
                <a:spcPct val="100000"/>
              </a:lnSpc>
              <a:spcBef>
                <a:spcPts val="0"/>
              </a:spcBef>
              <a:spcAft>
                <a:spcPts val="0"/>
              </a:spcAft>
              <a:buClr>
                <a:schemeClr val="dk1"/>
              </a:buClr>
              <a:buSzPts val="1100"/>
              <a:buNone/>
            </a:pPr>
            <a:r>
              <a:rPr i="0" lang="en-US" sz="2400">
                <a:solidFill>
                  <a:srgbClr val="FFFFFF"/>
                </a:solidFill>
                <a:latin typeface="Roboto"/>
                <a:ea typeface="Roboto"/>
                <a:cs typeface="Roboto"/>
                <a:sym typeface="Roboto"/>
              </a:rPr>
              <a:t>Saurabh Gaikwad (sg4382)</a:t>
            </a:r>
            <a:endParaRPr>
              <a:solidFill>
                <a:srgbClr val="FFFFFF"/>
              </a:solidFill>
            </a:endParaRPr>
          </a:p>
        </p:txBody>
      </p:sp>
      <p:sp>
        <p:nvSpPr>
          <p:cNvPr id="74" name="Google Shape;74;p10"/>
          <p:cNvSpPr txBox="1"/>
          <p:nvPr>
            <p:ph idx="4" type="body"/>
          </p:nvPr>
        </p:nvSpPr>
        <p:spPr>
          <a:xfrm>
            <a:off x="1119075" y="1530875"/>
            <a:ext cx="7613700" cy="8223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b="0" lang="en-US" sz="4800">
                <a:solidFill>
                  <a:srgbClr val="FFFFFF"/>
                </a:solidFill>
                <a:latin typeface="Roboto"/>
                <a:ea typeface="Roboto"/>
                <a:cs typeface="Roboto"/>
                <a:sym typeface="Roboto"/>
              </a:rPr>
              <a:t>Azure DevOps</a:t>
            </a:r>
            <a:endParaRPr b="0" sz="4800">
              <a:solidFill>
                <a:srgbClr val="FFFFFF"/>
              </a:solidFill>
              <a:latin typeface="Roboto"/>
              <a:ea typeface="Roboto"/>
              <a:cs typeface="Roboto"/>
              <a:sym typeface="Roboto"/>
            </a:endParaRPr>
          </a:p>
          <a:p>
            <a:pPr indent="0" lvl="0" marL="0" rtl="0" algn="l">
              <a:lnSpc>
                <a:spcPct val="90000"/>
              </a:lnSpc>
              <a:spcBef>
                <a:spcPts val="0"/>
              </a:spcBef>
              <a:spcAft>
                <a:spcPts val="0"/>
              </a:spcAft>
              <a:buClr>
                <a:schemeClr val="lt1"/>
              </a:buClr>
              <a:buSzPts val="5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9"/>
          <p:cNvSpPr txBox="1"/>
          <p:nvPr>
            <p:ph idx="2" type="body"/>
          </p:nvPr>
        </p:nvSpPr>
        <p:spPr>
          <a:xfrm>
            <a:off x="494175" y="784225"/>
            <a:ext cx="7972500" cy="33606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SzPts val="1400"/>
              <a:buChar char="●"/>
            </a:pPr>
            <a:r>
              <a:rPr i="0" lang="en-US" sz="1400"/>
              <a:t>Create a Azure account from </a:t>
            </a:r>
            <a:r>
              <a:rPr i="0" lang="en-US" sz="1400" u="sng">
                <a:solidFill>
                  <a:srgbClr val="1155CC"/>
                </a:solidFill>
                <a:hlinkClick r:id="rId3"/>
              </a:rPr>
              <a:t>https://azure.microsoft.com/en-us/free/</a:t>
            </a:r>
            <a:endParaRPr i="0" sz="1400"/>
          </a:p>
          <a:p>
            <a:pPr indent="-317500" lvl="0" marL="457200" rtl="0" algn="l">
              <a:lnSpc>
                <a:spcPct val="115000"/>
              </a:lnSpc>
              <a:spcBef>
                <a:spcPts val="0"/>
              </a:spcBef>
              <a:spcAft>
                <a:spcPts val="0"/>
              </a:spcAft>
              <a:buSzPts val="1400"/>
              <a:buChar char="●"/>
            </a:pPr>
            <a:r>
              <a:rPr i="0" lang="en-US" sz="1400"/>
              <a:t>Create a new Organization </a:t>
            </a:r>
            <a:r>
              <a:rPr i="0" lang="en-US" sz="1400" u="sng">
                <a:solidFill>
                  <a:srgbClr val="1155CC"/>
                </a:solidFill>
                <a:hlinkClick r:id="rId4"/>
              </a:rPr>
              <a:t>https://go.microsoft.com/fwlink/?LinkId=307137</a:t>
            </a:r>
            <a:endParaRPr i="0" sz="1400"/>
          </a:p>
          <a:p>
            <a:pPr indent="-317500" lvl="0" marL="457200" rtl="0" algn="l">
              <a:lnSpc>
                <a:spcPct val="115000"/>
              </a:lnSpc>
              <a:spcBef>
                <a:spcPts val="0"/>
              </a:spcBef>
              <a:spcAft>
                <a:spcPts val="0"/>
              </a:spcAft>
              <a:buSzPts val="1400"/>
              <a:buChar char="●"/>
            </a:pPr>
            <a:r>
              <a:rPr i="0" lang="en-US" sz="1400"/>
              <a:t>Create a project which you want to work on either Public or Private</a:t>
            </a:r>
            <a:endParaRPr i="0" sz="1400"/>
          </a:p>
        </p:txBody>
      </p:sp>
      <p:pic>
        <p:nvPicPr>
          <p:cNvPr id="131" name="Google Shape;131;p19"/>
          <p:cNvPicPr preferRelativeResize="0"/>
          <p:nvPr/>
        </p:nvPicPr>
        <p:blipFill rotWithShape="1">
          <a:blip r:embed="rId5">
            <a:alphaModFix/>
          </a:blip>
          <a:srcRect b="11688" l="8966" r="0" t="23808"/>
          <a:stretch/>
        </p:blipFill>
        <p:spPr>
          <a:xfrm>
            <a:off x="1064140" y="1846050"/>
            <a:ext cx="7015726" cy="279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0"/>
          <p:cNvSpPr txBox="1"/>
          <p:nvPr>
            <p:ph idx="2" type="body"/>
          </p:nvPr>
        </p:nvSpPr>
        <p:spPr>
          <a:xfrm>
            <a:off x="494188" y="961575"/>
            <a:ext cx="7972500" cy="3360600"/>
          </a:xfrm>
          <a:prstGeom prst="rect">
            <a:avLst/>
          </a:prstGeom>
          <a:noFill/>
          <a:ln>
            <a:noFill/>
          </a:ln>
        </p:spPr>
        <p:txBody>
          <a:bodyPr anchorCtr="0" anchor="t" bIns="45700" lIns="91425" spcFirstLastPara="1" rIns="91425" wrap="square" tIns="45700">
            <a:noAutofit/>
          </a:bodyPr>
          <a:lstStyle/>
          <a:p>
            <a:pPr indent="-317500" lvl="0" marL="457200" rtl="0" algn="just">
              <a:lnSpc>
                <a:spcPct val="115000"/>
              </a:lnSpc>
              <a:spcBef>
                <a:spcPts val="0"/>
              </a:spcBef>
              <a:spcAft>
                <a:spcPts val="0"/>
              </a:spcAft>
              <a:buSzPts val="1400"/>
              <a:buChar char="●"/>
            </a:pPr>
            <a:r>
              <a:rPr i="0" lang="en-US" sz="1400"/>
              <a:t>A new workspace will be created for this project. Select Pipelines tab to see all options which can be used in Azure. Click “Create a Pipeline”. Follow the process explained in report.</a:t>
            </a:r>
            <a:endParaRPr i="0" sz="1400"/>
          </a:p>
        </p:txBody>
      </p:sp>
      <p:pic>
        <p:nvPicPr>
          <p:cNvPr id="137" name="Google Shape;137;p20"/>
          <p:cNvPicPr preferRelativeResize="0"/>
          <p:nvPr/>
        </p:nvPicPr>
        <p:blipFill>
          <a:blip r:embed="rId3">
            <a:alphaModFix/>
          </a:blip>
          <a:stretch>
            <a:fillRect/>
          </a:stretch>
        </p:blipFill>
        <p:spPr>
          <a:xfrm>
            <a:off x="1296725" y="1662825"/>
            <a:ext cx="6367425" cy="2979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txBox="1"/>
          <p:nvPr>
            <p:ph idx="2" type="body"/>
          </p:nvPr>
        </p:nvSpPr>
        <p:spPr>
          <a:xfrm>
            <a:off x="494188" y="961575"/>
            <a:ext cx="7972500" cy="3360600"/>
          </a:xfrm>
          <a:prstGeom prst="rect">
            <a:avLst/>
          </a:prstGeom>
          <a:noFill/>
          <a:ln>
            <a:noFill/>
          </a:ln>
        </p:spPr>
        <p:txBody>
          <a:bodyPr anchorCtr="0" anchor="t" bIns="45700" lIns="91425" spcFirstLastPara="1" rIns="91425" wrap="square" tIns="45700">
            <a:noAutofit/>
          </a:bodyPr>
          <a:lstStyle/>
          <a:p>
            <a:pPr indent="-317500" lvl="0" marL="457200" rtl="0" algn="just">
              <a:lnSpc>
                <a:spcPct val="115000"/>
              </a:lnSpc>
              <a:spcBef>
                <a:spcPts val="0"/>
              </a:spcBef>
              <a:spcAft>
                <a:spcPts val="0"/>
              </a:spcAft>
              <a:buSzPts val="1400"/>
              <a:buChar char="●"/>
            </a:pPr>
            <a:r>
              <a:rPr i="0" lang="en-US" sz="1400"/>
              <a:t>After pipelines have created, we can see the list of projects for which we have built Pipelines.</a:t>
            </a:r>
            <a:endParaRPr i="0" sz="1400"/>
          </a:p>
        </p:txBody>
      </p:sp>
      <p:pic>
        <p:nvPicPr>
          <p:cNvPr id="143" name="Google Shape;143;p21"/>
          <p:cNvPicPr preferRelativeResize="0"/>
          <p:nvPr/>
        </p:nvPicPr>
        <p:blipFill>
          <a:blip r:embed="rId3">
            <a:alphaModFix/>
          </a:blip>
          <a:stretch>
            <a:fillRect/>
          </a:stretch>
        </p:blipFill>
        <p:spPr>
          <a:xfrm>
            <a:off x="875100" y="1349550"/>
            <a:ext cx="7393799" cy="3448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2"/>
          <p:cNvSpPr txBox="1"/>
          <p:nvPr>
            <p:ph idx="2" type="body"/>
          </p:nvPr>
        </p:nvSpPr>
        <p:spPr>
          <a:xfrm>
            <a:off x="494188" y="961575"/>
            <a:ext cx="7972500" cy="3360600"/>
          </a:xfrm>
          <a:prstGeom prst="rect">
            <a:avLst/>
          </a:prstGeom>
          <a:noFill/>
          <a:ln>
            <a:noFill/>
          </a:ln>
        </p:spPr>
        <p:txBody>
          <a:bodyPr anchorCtr="0" anchor="t" bIns="45700" lIns="91425" spcFirstLastPara="1" rIns="91425" wrap="square" tIns="45700">
            <a:noAutofit/>
          </a:bodyPr>
          <a:lstStyle/>
          <a:p>
            <a:pPr indent="-317500" lvl="0" marL="457200" rtl="0" algn="just">
              <a:lnSpc>
                <a:spcPct val="115000"/>
              </a:lnSpc>
              <a:spcBef>
                <a:spcPts val="0"/>
              </a:spcBef>
              <a:spcAft>
                <a:spcPts val="0"/>
              </a:spcAft>
              <a:buSzPts val="1400"/>
              <a:buChar char="●"/>
            </a:pPr>
            <a:r>
              <a:rPr i="0" lang="en-US" sz="1400"/>
              <a:t>We can also see detailed reports of a particular run by selecting it.</a:t>
            </a:r>
            <a:endParaRPr i="0" sz="1400"/>
          </a:p>
          <a:p>
            <a:pPr indent="-317500" lvl="0" marL="457200" rtl="0" algn="just">
              <a:lnSpc>
                <a:spcPct val="115000"/>
              </a:lnSpc>
              <a:spcBef>
                <a:spcPts val="0"/>
              </a:spcBef>
              <a:spcAft>
                <a:spcPts val="0"/>
              </a:spcAft>
              <a:buSzPts val="1400"/>
              <a:buChar char="●"/>
            </a:pPr>
            <a:r>
              <a:rPr i="0" lang="en-US" sz="1400"/>
              <a:t>Detailed steps are provided in the Report</a:t>
            </a:r>
            <a:endParaRPr i="0" sz="1400"/>
          </a:p>
        </p:txBody>
      </p:sp>
      <p:pic>
        <p:nvPicPr>
          <p:cNvPr id="149" name="Google Shape;149;p22"/>
          <p:cNvPicPr preferRelativeResize="0"/>
          <p:nvPr/>
        </p:nvPicPr>
        <p:blipFill>
          <a:blip r:embed="rId3">
            <a:alphaModFix/>
          </a:blip>
          <a:stretch>
            <a:fillRect/>
          </a:stretch>
        </p:blipFill>
        <p:spPr>
          <a:xfrm>
            <a:off x="1009550" y="1648900"/>
            <a:ext cx="6941800" cy="3281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3"/>
          <p:cNvSpPr txBox="1"/>
          <p:nvPr>
            <p:ph idx="1" type="body"/>
          </p:nvPr>
        </p:nvSpPr>
        <p:spPr>
          <a:xfrm>
            <a:off x="558300" y="1996850"/>
            <a:ext cx="8692500" cy="1415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lt1"/>
              </a:buClr>
              <a:buSzPts val="5400"/>
              <a:buNone/>
            </a:pPr>
            <a:r>
              <a:rPr lang="en-US" sz="2000"/>
              <a:t>Azure DevOps</a:t>
            </a:r>
            <a:endParaRPr sz="2000"/>
          </a:p>
          <a:p>
            <a:pPr indent="0" lvl="0" marL="0" rtl="0" algn="l">
              <a:lnSpc>
                <a:spcPct val="115000"/>
              </a:lnSpc>
              <a:spcBef>
                <a:spcPts val="0"/>
              </a:spcBef>
              <a:spcAft>
                <a:spcPts val="0"/>
              </a:spcAft>
              <a:buClr>
                <a:schemeClr val="dk1"/>
              </a:buClr>
              <a:buSzPts val="1100"/>
              <a:buNone/>
            </a:pPr>
            <a:r>
              <a:rPr lang="en-US" sz="4000"/>
              <a:t>Artifacts</a:t>
            </a:r>
            <a:endParaRPr sz="4000"/>
          </a:p>
        </p:txBody>
      </p:sp>
      <p:pic>
        <p:nvPicPr>
          <p:cNvPr id="155" name="Google Shape;155;p23"/>
          <p:cNvPicPr preferRelativeResize="0"/>
          <p:nvPr/>
        </p:nvPicPr>
        <p:blipFill rotWithShape="1">
          <a:blip r:embed="rId3">
            <a:alphaModFix/>
          </a:blip>
          <a:srcRect b="24406" l="87801" r="0" t="44522"/>
          <a:stretch/>
        </p:blipFill>
        <p:spPr>
          <a:xfrm>
            <a:off x="4636575" y="1911937"/>
            <a:ext cx="1605511" cy="1319625"/>
          </a:xfrm>
          <a:prstGeom prst="rect">
            <a:avLst/>
          </a:prstGeom>
          <a:noFill/>
          <a:ln>
            <a:noFill/>
          </a:ln>
        </p:spPr>
      </p:pic>
      <p:pic>
        <p:nvPicPr>
          <p:cNvPr id="156" name="Google Shape;156;p23"/>
          <p:cNvPicPr preferRelativeResize="0"/>
          <p:nvPr/>
        </p:nvPicPr>
        <p:blipFill rotWithShape="1">
          <a:blip r:embed="rId4">
            <a:alphaModFix/>
          </a:blip>
          <a:srcRect b="0" l="90370" r="0" t="80112"/>
          <a:stretch/>
        </p:blipFill>
        <p:spPr>
          <a:xfrm>
            <a:off x="6121665" y="2132118"/>
            <a:ext cx="1319436" cy="8792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4"/>
          <p:cNvSpPr txBox="1"/>
          <p:nvPr>
            <p:ph idx="2" type="body"/>
          </p:nvPr>
        </p:nvSpPr>
        <p:spPr>
          <a:xfrm>
            <a:off x="494100" y="1593775"/>
            <a:ext cx="7972500" cy="33606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Char char="●"/>
            </a:pPr>
            <a:r>
              <a:rPr i="0" lang="en-US" sz="1800"/>
              <a:t>Create and share Maven, npm, NuGet, and Python </a:t>
            </a:r>
            <a:endParaRPr i="0" sz="1800"/>
          </a:p>
          <a:p>
            <a:pPr indent="457200" lvl="0" marL="0" rtl="0" algn="l">
              <a:lnSpc>
                <a:spcPct val="115000"/>
              </a:lnSpc>
              <a:spcBef>
                <a:spcPts val="0"/>
              </a:spcBef>
              <a:spcAft>
                <a:spcPts val="0"/>
              </a:spcAft>
              <a:buNone/>
            </a:pPr>
            <a:r>
              <a:rPr i="0" lang="en-US" sz="1800"/>
              <a:t>package feeds from public and private sources</a:t>
            </a:r>
            <a:endParaRPr i="0" sz="1800"/>
          </a:p>
          <a:p>
            <a:pPr indent="0" lvl="0" marL="457200" rtl="0" algn="l">
              <a:lnSpc>
                <a:spcPct val="115000"/>
              </a:lnSpc>
              <a:spcBef>
                <a:spcPts val="0"/>
              </a:spcBef>
              <a:spcAft>
                <a:spcPts val="0"/>
              </a:spcAft>
              <a:buNone/>
            </a:pPr>
            <a:r>
              <a:t/>
            </a:r>
            <a:endParaRPr i="0" sz="1800"/>
          </a:p>
          <a:p>
            <a:pPr indent="-342900" lvl="0" marL="457200" rtl="0" algn="l">
              <a:lnSpc>
                <a:spcPct val="115000"/>
              </a:lnSpc>
              <a:spcBef>
                <a:spcPts val="0"/>
              </a:spcBef>
              <a:spcAft>
                <a:spcPts val="0"/>
              </a:spcAft>
              <a:buSzPts val="1800"/>
              <a:buChar char="●"/>
            </a:pPr>
            <a:r>
              <a:rPr i="0" lang="en-US" sz="1800"/>
              <a:t>Azure Articants features sharing of code efficiently, managing all package types and add packages to our pipelines.</a:t>
            </a:r>
            <a:endParaRPr i="0" sz="1800"/>
          </a:p>
        </p:txBody>
      </p:sp>
      <p:sp>
        <p:nvSpPr>
          <p:cNvPr id="162" name="Google Shape;162;p24"/>
          <p:cNvSpPr txBox="1"/>
          <p:nvPr>
            <p:ph idx="3" type="body"/>
          </p:nvPr>
        </p:nvSpPr>
        <p:spPr>
          <a:xfrm>
            <a:off x="494100" y="772925"/>
            <a:ext cx="7972500" cy="64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None/>
            </a:pPr>
            <a:r>
              <a:rPr b="1" i="0" lang="en-US" sz="2400"/>
              <a:t>Artifacts</a:t>
            </a:r>
            <a:endParaRPr i="0"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5"/>
          <p:cNvSpPr txBox="1"/>
          <p:nvPr>
            <p:ph idx="1" type="body"/>
          </p:nvPr>
        </p:nvSpPr>
        <p:spPr>
          <a:xfrm>
            <a:off x="558300" y="1996850"/>
            <a:ext cx="8692500" cy="1415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lt1"/>
              </a:buClr>
              <a:buSzPts val="5400"/>
              <a:buNone/>
            </a:pPr>
            <a:r>
              <a:rPr lang="en-US" sz="2000"/>
              <a:t>Azure DevOps</a:t>
            </a:r>
            <a:endParaRPr sz="2000"/>
          </a:p>
          <a:p>
            <a:pPr indent="0" lvl="0" marL="0" rtl="0" algn="l">
              <a:lnSpc>
                <a:spcPct val="115000"/>
              </a:lnSpc>
              <a:spcBef>
                <a:spcPts val="0"/>
              </a:spcBef>
              <a:spcAft>
                <a:spcPts val="0"/>
              </a:spcAft>
              <a:buClr>
                <a:schemeClr val="dk1"/>
              </a:buClr>
              <a:buSzPts val="1100"/>
              <a:buNone/>
            </a:pPr>
            <a:r>
              <a:rPr lang="en-US" sz="4000"/>
              <a:t>Boards</a:t>
            </a:r>
            <a:endParaRPr sz="4000"/>
          </a:p>
        </p:txBody>
      </p:sp>
      <p:pic>
        <p:nvPicPr>
          <p:cNvPr id="168" name="Google Shape;168;p25"/>
          <p:cNvPicPr preferRelativeResize="0"/>
          <p:nvPr/>
        </p:nvPicPr>
        <p:blipFill>
          <a:blip r:embed="rId3">
            <a:alphaModFix/>
          </a:blip>
          <a:stretch>
            <a:fillRect/>
          </a:stretch>
        </p:blipFill>
        <p:spPr>
          <a:xfrm>
            <a:off x="3852850" y="1778613"/>
            <a:ext cx="3556677" cy="1851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6"/>
          <p:cNvSpPr txBox="1"/>
          <p:nvPr>
            <p:ph idx="2" type="body"/>
          </p:nvPr>
        </p:nvSpPr>
        <p:spPr>
          <a:xfrm>
            <a:off x="204075" y="772927"/>
            <a:ext cx="8692500" cy="3950100"/>
          </a:xfrm>
          <a:prstGeom prst="rect">
            <a:avLst/>
          </a:prstGeom>
        </p:spPr>
        <p:txBody>
          <a:bodyPr anchorCtr="0" anchor="t" bIns="45700" lIns="91425" spcFirstLastPara="1" rIns="91425" wrap="square" tIns="45700">
            <a:noAutofit/>
          </a:bodyPr>
          <a:lstStyle/>
          <a:p>
            <a:pPr indent="0" lvl="0" marL="0" rtl="0" algn="ctr">
              <a:spcBef>
                <a:spcPts val="640"/>
              </a:spcBef>
              <a:spcAft>
                <a:spcPts val="0"/>
              </a:spcAft>
              <a:buNone/>
            </a:pPr>
            <a:r>
              <a:rPr b="1" i="0" lang="en-US" sz="2400"/>
              <a:t>Azure Boards</a:t>
            </a:r>
            <a:endParaRPr b="1" i="0" sz="2400"/>
          </a:p>
          <a:p>
            <a:pPr indent="-342900" lvl="0" marL="457200" rtl="0" algn="l">
              <a:lnSpc>
                <a:spcPct val="115000"/>
              </a:lnSpc>
              <a:spcBef>
                <a:spcPts val="0"/>
              </a:spcBef>
              <a:spcAft>
                <a:spcPts val="0"/>
              </a:spcAft>
              <a:buClr>
                <a:srgbClr val="000000"/>
              </a:buClr>
              <a:buSzPts val="1800"/>
              <a:buChar char="●"/>
            </a:pPr>
            <a:r>
              <a:rPr i="0" lang="en-US" sz="1800">
                <a:solidFill>
                  <a:srgbClr val="000000"/>
                </a:solidFill>
                <a:highlight>
                  <a:srgbClr val="FFFFFF"/>
                </a:highlight>
              </a:rPr>
              <a:t>Azure Boards is a service for managing the work for your software projects. Teams need tools that flex and grow. Azure Boards does just that, bringing you a rich set of capabilities including native support for Scrum and Kanban, customizable dashboards, and integrated reporting.</a:t>
            </a:r>
            <a:r>
              <a:rPr i="0" lang="en-US" sz="1800">
                <a:solidFill>
                  <a:srgbClr val="000000"/>
                </a:solidFill>
              </a:rPr>
              <a:t> </a:t>
            </a:r>
            <a:r>
              <a:rPr i="0" lang="en-US" sz="1800">
                <a:solidFill>
                  <a:srgbClr val="000000"/>
                </a:solidFill>
                <a:highlight>
                  <a:srgbClr val="FFFFFF"/>
                </a:highlight>
              </a:rPr>
              <a:t>Boards in general is an agile tool to plan, track, and discuss work across your teams.</a:t>
            </a:r>
            <a:endParaRPr i="0" sz="1800">
              <a:solidFill>
                <a:srgbClr val="000000"/>
              </a:solidFill>
              <a:highlight>
                <a:srgbClr val="FFFFFF"/>
              </a:highlight>
            </a:endParaRPr>
          </a:p>
          <a:p>
            <a:pPr indent="0" lvl="0" marL="457200" rtl="0" algn="l">
              <a:lnSpc>
                <a:spcPct val="115000"/>
              </a:lnSpc>
              <a:spcBef>
                <a:spcPts val="0"/>
              </a:spcBef>
              <a:spcAft>
                <a:spcPts val="0"/>
              </a:spcAft>
              <a:buNone/>
            </a:pPr>
            <a:r>
              <a:t/>
            </a:r>
            <a:endParaRPr i="0" sz="1800">
              <a:solidFill>
                <a:srgbClr val="000000"/>
              </a:solidFill>
              <a:highlight>
                <a:srgbClr val="FFFFFF"/>
              </a:highlight>
            </a:endParaRPr>
          </a:p>
          <a:p>
            <a:pPr indent="0" lvl="0" marL="0" rtl="0" algn="ctr">
              <a:lnSpc>
                <a:spcPct val="115000"/>
              </a:lnSpc>
              <a:spcBef>
                <a:spcPts val="0"/>
              </a:spcBef>
              <a:spcAft>
                <a:spcPts val="0"/>
              </a:spcAft>
              <a:buNone/>
            </a:pPr>
            <a:r>
              <a:rPr b="1" i="0" lang="en-US" sz="2400"/>
              <a:t>Why do we need boards?</a:t>
            </a:r>
            <a:endParaRPr b="1" i="0" sz="2400">
              <a:solidFill>
                <a:srgbClr val="030303"/>
              </a:solidFill>
              <a:highlight>
                <a:srgbClr val="F9F9F9"/>
              </a:highlight>
              <a:latin typeface="Roboto"/>
              <a:ea typeface="Roboto"/>
              <a:cs typeface="Roboto"/>
              <a:sym typeface="Roboto"/>
            </a:endParaRPr>
          </a:p>
          <a:p>
            <a:pPr indent="-342900" lvl="0" marL="457200" rtl="0" algn="l">
              <a:lnSpc>
                <a:spcPct val="115000"/>
              </a:lnSpc>
              <a:spcBef>
                <a:spcPts val="0"/>
              </a:spcBef>
              <a:spcAft>
                <a:spcPts val="0"/>
              </a:spcAft>
              <a:buClr>
                <a:srgbClr val="000000"/>
              </a:buClr>
              <a:buSzPts val="1800"/>
              <a:buChar char="●"/>
            </a:pPr>
            <a:r>
              <a:rPr i="0" lang="en-US" sz="1800">
                <a:solidFill>
                  <a:srgbClr val="000000"/>
                </a:solidFill>
                <a:highlight>
                  <a:srgbClr val="FFFFFF"/>
                </a:highlight>
              </a:rPr>
              <a:t>Working on a software project there are issues to track, manage and prioritize.</a:t>
            </a:r>
            <a:endParaRPr i="0" sz="1800">
              <a:solidFill>
                <a:srgbClr val="000000"/>
              </a:solidFill>
              <a:highlight>
                <a:srgbClr val="FFFFFF"/>
              </a:highlight>
            </a:endParaRPr>
          </a:p>
          <a:p>
            <a:pPr indent="0" lvl="0" marL="457200" rtl="0" algn="l">
              <a:lnSpc>
                <a:spcPct val="115000"/>
              </a:lnSpc>
              <a:spcBef>
                <a:spcPts val="0"/>
              </a:spcBef>
              <a:spcAft>
                <a:spcPts val="0"/>
              </a:spcAft>
              <a:buNone/>
            </a:pPr>
            <a:r>
              <a:rPr i="0" lang="en-US" sz="1800">
                <a:solidFill>
                  <a:srgbClr val="000000"/>
                </a:solidFill>
                <a:highlight>
                  <a:srgbClr val="FFFFFF"/>
                </a:highlight>
              </a:rPr>
              <a:t>To tackle those issues we use Boards.</a:t>
            </a:r>
            <a:endParaRPr i="0" sz="1800">
              <a:solidFill>
                <a:srgbClr val="000000"/>
              </a:solidFill>
              <a:highlight>
                <a:srgbClr val="FFFFFF"/>
              </a:highlight>
            </a:endParaRPr>
          </a:p>
          <a:p>
            <a:pPr indent="0" lvl="0" marL="0" rtl="0" algn="l">
              <a:spcBef>
                <a:spcPts val="640"/>
              </a:spcBef>
              <a:spcAft>
                <a:spcPts val="0"/>
              </a:spcAft>
              <a:buNone/>
            </a:pPr>
            <a:r>
              <a:t/>
            </a:r>
            <a:endParaRPr i="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7"/>
          <p:cNvSpPr txBox="1"/>
          <p:nvPr>
            <p:ph idx="1" type="body"/>
          </p:nvPr>
        </p:nvSpPr>
        <p:spPr>
          <a:xfrm>
            <a:off x="225739" y="1797325"/>
            <a:ext cx="8692500" cy="939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lt1"/>
              </a:buClr>
              <a:buSzPts val="5400"/>
              <a:buNone/>
            </a:pPr>
            <a:r>
              <a:rPr lang="en-US" sz="2200"/>
              <a:t>Azure Boards Demo</a:t>
            </a:r>
            <a:endParaRPr sz="2200"/>
          </a:p>
          <a:p>
            <a:pPr indent="0" lvl="0" marL="0" rtl="0" algn="l">
              <a:lnSpc>
                <a:spcPct val="115000"/>
              </a:lnSpc>
              <a:spcBef>
                <a:spcPts val="0"/>
              </a:spcBef>
              <a:spcAft>
                <a:spcPts val="0"/>
              </a:spcAft>
              <a:buClr>
                <a:schemeClr val="dk1"/>
              </a:buClr>
              <a:buSzPts val="1100"/>
              <a:buFont typeface="Arial"/>
              <a:buNone/>
            </a:pPr>
            <a:r>
              <a:rPr lang="en-US" sz="3300"/>
              <a:t>Creating custom Board and running query</a:t>
            </a:r>
            <a:endParaRPr sz="3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8"/>
          <p:cNvSpPr txBox="1"/>
          <p:nvPr>
            <p:ph idx="2" type="body"/>
          </p:nvPr>
        </p:nvSpPr>
        <p:spPr>
          <a:xfrm>
            <a:off x="204075" y="772925"/>
            <a:ext cx="1401900" cy="3762000"/>
          </a:xfrm>
          <a:prstGeom prst="rect">
            <a:avLst/>
          </a:prstGeom>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640"/>
              </a:spcBef>
              <a:spcAft>
                <a:spcPts val="0"/>
              </a:spcAft>
              <a:buNone/>
            </a:pPr>
            <a:r>
              <a:rPr i="0" lang="en-US" sz="1200"/>
              <a:t>Creating a project.</a:t>
            </a:r>
            <a:endParaRPr i="0" sz="1200"/>
          </a:p>
        </p:txBody>
      </p:sp>
      <p:pic>
        <p:nvPicPr>
          <p:cNvPr id="186" name="Google Shape;186;p28"/>
          <p:cNvPicPr preferRelativeResize="0"/>
          <p:nvPr/>
        </p:nvPicPr>
        <p:blipFill>
          <a:blip r:embed="rId3">
            <a:alphaModFix/>
          </a:blip>
          <a:stretch>
            <a:fillRect/>
          </a:stretch>
        </p:blipFill>
        <p:spPr>
          <a:xfrm>
            <a:off x="1814975" y="772925"/>
            <a:ext cx="6781100" cy="3814375"/>
          </a:xfrm>
          <a:prstGeom prst="rect">
            <a:avLst/>
          </a:prstGeom>
          <a:noFill/>
          <a:ln>
            <a:noFill/>
          </a:ln>
        </p:spPr>
      </p:pic>
      <p:cxnSp>
        <p:nvCxnSpPr>
          <p:cNvPr id="187" name="Google Shape;187;p28"/>
          <p:cNvCxnSpPr/>
          <p:nvPr/>
        </p:nvCxnSpPr>
        <p:spPr>
          <a:xfrm>
            <a:off x="4874650" y="1818275"/>
            <a:ext cx="721800" cy="219300"/>
          </a:xfrm>
          <a:prstGeom prst="straightConnector1">
            <a:avLst/>
          </a:prstGeom>
          <a:noFill/>
          <a:ln cap="flat" cmpd="sng" w="9525">
            <a:solidFill>
              <a:schemeClr val="dk2"/>
            </a:solidFill>
            <a:prstDash val="solid"/>
            <a:round/>
            <a:headEnd len="med" w="med" type="none"/>
            <a:tailEnd len="med" w="med" type="triangle"/>
          </a:ln>
        </p:spPr>
      </p:cxnSp>
      <p:cxnSp>
        <p:nvCxnSpPr>
          <p:cNvPr id="188" name="Google Shape;188;p28"/>
          <p:cNvCxnSpPr/>
          <p:nvPr/>
        </p:nvCxnSpPr>
        <p:spPr>
          <a:xfrm flipH="1">
            <a:off x="7591325" y="2561150"/>
            <a:ext cx="566100" cy="311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1"/>
          <p:cNvSpPr txBox="1"/>
          <p:nvPr>
            <p:ph idx="2" type="body"/>
          </p:nvPr>
        </p:nvSpPr>
        <p:spPr>
          <a:xfrm>
            <a:off x="451128" y="822203"/>
            <a:ext cx="5643900" cy="467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000000"/>
                </a:solidFill>
              </a:rPr>
              <a:t>Agenda</a:t>
            </a:r>
            <a:endParaRPr>
              <a:solidFill>
                <a:srgbClr val="000000"/>
              </a:solidFill>
            </a:endParaRPr>
          </a:p>
          <a:p>
            <a:pPr indent="0" lvl="0" marL="0" rtl="0" algn="l">
              <a:spcBef>
                <a:spcPts val="0"/>
              </a:spcBef>
              <a:spcAft>
                <a:spcPts val="0"/>
              </a:spcAft>
              <a:buClr>
                <a:schemeClr val="dk1"/>
              </a:buClr>
              <a:buSzPts val="2400"/>
              <a:buNone/>
            </a:pPr>
            <a:r>
              <a:t/>
            </a:r>
            <a:endParaRPr>
              <a:solidFill>
                <a:srgbClr val="000000"/>
              </a:solidFill>
            </a:endParaRPr>
          </a:p>
        </p:txBody>
      </p:sp>
      <p:sp>
        <p:nvSpPr>
          <p:cNvPr id="80" name="Google Shape;80;p11"/>
          <p:cNvSpPr txBox="1"/>
          <p:nvPr>
            <p:ph idx="3" type="body"/>
          </p:nvPr>
        </p:nvSpPr>
        <p:spPr>
          <a:xfrm>
            <a:off x="448125" y="1289299"/>
            <a:ext cx="5649900" cy="3576300"/>
          </a:xfrm>
          <a:prstGeom prst="rect">
            <a:avLst/>
          </a:prstGeom>
          <a:noFill/>
          <a:ln>
            <a:noFill/>
          </a:ln>
        </p:spPr>
        <p:txBody>
          <a:bodyPr anchorCtr="0" anchor="t" bIns="45700" lIns="91425" spcFirstLastPara="1" rIns="91425" wrap="square" tIns="45700">
            <a:noAutofit/>
          </a:bodyPr>
          <a:lstStyle/>
          <a:p>
            <a:pPr indent="-355600" lvl="0" marL="457200" rtl="0" algn="l">
              <a:lnSpc>
                <a:spcPct val="150000"/>
              </a:lnSpc>
              <a:spcBef>
                <a:spcPts val="0"/>
              </a:spcBef>
              <a:spcAft>
                <a:spcPts val="0"/>
              </a:spcAft>
              <a:buClr>
                <a:srgbClr val="000000"/>
              </a:buClr>
              <a:buSzPts val="2000"/>
              <a:buChar char="●"/>
            </a:pPr>
            <a:r>
              <a:rPr lang="en-US">
                <a:solidFill>
                  <a:srgbClr val="000000"/>
                </a:solidFill>
              </a:rPr>
              <a:t>What is DevOps</a:t>
            </a:r>
            <a:endParaRPr>
              <a:solidFill>
                <a:srgbClr val="000000"/>
              </a:solidFill>
            </a:endParaRPr>
          </a:p>
          <a:p>
            <a:pPr indent="-355600" lvl="0" marL="457200" rtl="0" algn="l">
              <a:lnSpc>
                <a:spcPct val="150000"/>
              </a:lnSpc>
              <a:spcBef>
                <a:spcPts val="0"/>
              </a:spcBef>
              <a:spcAft>
                <a:spcPts val="0"/>
              </a:spcAft>
              <a:buClr>
                <a:srgbClr val="000000"/>
              </a:buClr>
              <a:buSzPts val="2000"/>
              <a:buChar char="●"/>
            </a:pPr>
            <a:r>
              <a:rPr lang="en-US">
                <a:solidFill>
                  <a:srgbClr val="000000"/>
                </a:solidFill>
              </a:rPr>
              <a:t>Azure DevOps services</a:t>
            </a:r>
            <a:endParaRPr>
              <a:solidFill>
                <a:srgbClr val="000000"/>
              </a:solidFill>
            </a:endParaRPr>
          </a:p>
          <a:p>
            <a:pPr indent="-355600" lvl="0" marL="457200" rtl="0" algn="l">
              <a:lnSpc>
                <a:spcPct val="150000"/>
              </a:lnSpc>
              <a:spcBef>
                <a:spcPts val="0"/>
              </a:spcBef>
              <a:spcAft>
                <a:spcPts val="0"/>
              </a:spcAft>
              <a:buSzPts val="2000"/>
              <a:buChar char="●"/>
            </a:pPr>
            <a:r>
              <a:rPr lang="en-US"/>
              <a:t>Azure Pipeline</a:t>
            </a:r>
            <a:endParaRPr/>
          </a:p>
          <a:p>
            <a:pPr indent="-355600" lvl="0" marL="457200" rtl="0" algn="l">
              <a:lnSpc>
                <a:spcPct val="150000"/>
              </a:lnSpc>
              <a:spcBef>
                <a:spcPts val="0"/>
              </a:spcBef>
              <a:spcAft>
                <a:spcPts val="0"/>
              </a:spcAft>
              <a:buSzPts val="2000"/>
              <a:buChar char="●"/>
            </a:pPr>
            <a:r>
              <a:rPr lang="en-US"/>
              <a:t>Azure Artifactory</a:t>
            </a:r>
            <a:endParaRPr>
              <a:solidFill>
                <a:srgbClr val="000000"/>
              </a:solidFill>
            </a:endParaRPr>
          </a:p>
          <a:p>
            <a:pPr indent="-355600" lvl="0" marL="457200" rtl="0" algn="l">
              <a:lnSpc>
                <a:spcPct val="150000"/>
              </a:lnSpc>
              <a:spcBef>
                <a:spcPts val="0"/>
              </a:spcBef>
              <a:spcAft>
                <a:spcPts val="0"/>
              </a:spcAft>
              <a:buClr>
                <a:srgbClr val="000000"/>
              </a:buClr>
              <a:buSzPts val="2000"/>
              <a:buChar char="●"/>
            </a:pPr>
            <a:r>
              <a:rPr lang="en-US">
                <a:solidFill>
                  <a:srgbClr val="000000"/>
                </a:solidFill>
              </a:rPr>
              <a:t>Azure Boards</a:t>
            </a:r>
            <a:endParaRPr>
              <a:solidFill>
                <a:srgbClr val="000000"/>
              </a:solidFill>
            </a:endParaRPr>
          </a:p>
          <a:p>
            <a:pPr indent="-355600" lvl="0" marL="457200" rtl="0" algn="l">
              <a:lnSpc>
                <a:spcPct val="150000"/>
              </a:lnSpc>
              <a:spcBef>
                <a:spcPts val="0"/>
              </a:spcBef>
              <a:spcAft>
                <a:spcPts val="0"/>
              </a:spcAft>
              <a:buClr>
                <a:srgbClr val="000000"/>
              </a:buClr>
              <a:buSzPts val="2000"/>
              <a:buChar char="●"/>
            </a:pPr>
            <a:r>
              <a:rPr lang="en-US">
                <a:solidFill>
                  <a:srgbClr val="000000"/>
                </a:solidFill>
              </a:rPr>
              <a:t>Azure Repos</a:t>
            </a:r>
            <a:endParaRPr>
              <a:solidFill>
                <a:srgbClr val="000000"/>
              </a:solidFill>
            </a:endParaRPr>
          </a:p>
          <a:p>
            <a:pPr indent="-355600" lvl="0" marL="457200" marR="0" rtl="0" algn="l">
              <a:lnSpc>
                <a:spcPct val="150000"/>
              </a:lnSpc>
              <a:spcBef>
                <a:spcPts val="0"/>
              </a:spcBef>
              <a:spcAft>
                <a:spcPts val="0"/>
              </a:spcAft>
              <a:buClr>
                <a:srgbClr val="000000"/>
              </a:buClr>
              <a:buSzPts val="2000"/>
              <a:buChar char="●"/>
            </a:pPr>
            <a:r>
              <a:rPr lang="en-US">
                <a:solidFill>
                  <a:srgbClr val="000000"/>
                </a:solidFill>
              </a:rPr>
              <a:t>Demo</a:t>
            </a:r>
            <a:endParaRPr>
              <a:solidFill>
                <a:srgbClr val="000000"/>
              </a:solidFill>
            </a:endParaRPr>
          </a:p>
          <a:p>
            <a:pPr indent="-355600" lvl="0" marL="457200" marR="0" rtl="0" algn="l">
              <a:lnSpc>
                <a:spcPct val="150000"/>
              </a:lnSpc>
              <a:spcBef>
                <a:spcPts val="0"/>
              </a:spcBef>
              <a:spcAft>
                <a:spcPts val="0"/>
              </a:spcAft>
              <a:buClr>
                <a:srgbClr val="000000"/>
              </a:buClr>
              <a:buSzPts val="2000"/>
              <a:buChar char="●"/>
            </a:pPr>
            <a:r>
              <a:rPr lang="en-US">
                <a:solidFill>
                  <a:srgbClr val="000000"/>
                </a:solidFill>
              </a:rPr>
              <a:t>References</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9"/>
          <p:cNvSpPr txBox="1"/>
          <p:nvPr>
            <p:ph idx="2" type="body"/>
          </p:nvPr>
        </p:nvSpPr>
        <p:spPr>
          <a:xfrm>
            <a:off x="204075" y="772925"/>
            <a:ext cx="1401900" cy="3762000"/>
          </a:xfrm>
          <a:prstGeom prst="rect">
            <a:avLst/>
          </a:prstGeom>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640"/>
              </a:spcBef>
              <a:spcAft>
                <a:spcPts val="0"/>
              </a:spcAft>
              <a:buNone/>
            </a:pPr>
            <a:r>
              <a:rPr i="0" lang="en-US" sz="1200"/>
              <a:t>Adding Column to Boards.</a:t>
            </a:r>
            <a:endParaRPr i="0" sz="1200"/>
          </a:p>
        </p:txBody>
      </p:sp>
      <p:pic>
        <p:nvPicPr>
          <p:cNvPr id="195" name="Google Shape;195;p29"/>
          <p:cNvPicPr preferRelativeResize="0"/>
          <p:nvPr/>
        </p:nvPicPr>
        <p:blipFill>
          <a:blip r:embed="rId3">
            <a:alphaModFix/>
          </a:blip>
          <a:stretch>
            <a:fillRect/>
          </a:stretch>
        </p:blipFill>
        <p:spPr>
          <a:xfrm>
            <a:off x="1758375" y="772925"/>
            <a:ext cx="6687999" cy="3762000"/>
          </a:xfrm>
          <a:prstGeom prst="rect">
            <a:avLst/>
          </a:prstGeom>
          <a:noFill/>
          <a:ln>
            <a:noFill/>
          </a:ln>
        </p:spPr>
      </p:pic>
      <p:cxnSp>
        <p:nvCxnSpPr>
          <p:cNvPr id="196" name="Google Shape;196;p29"/>
          <p:cNvCxnSpPr/>
          <p:nvPr/>
        </p:nvCxnSpPr>
        <p:spPr>
          <a:xfrm>
            <a:off x="2469175" y="2617725"/>
            <a:ext cx="651000" cy="56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0"/>
          <p:cNvSpPr txBox="1"/>
          <p:nvPr>
            <p:ph idx="2" type="body"/>
          </p:nvPr>
        </p:nvSpPr>
        <p:spPr>
          <a:xfrm>
            <a:off x="204075" y="772925"/>
            <a:ext cx="1401900" cy="3762000"/>
          </a:xfrm>
          <a:prstGeom prst="rect">
            <a:avLst/>
          </a:prstGeom>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640"/>
              </a:spcBef>
              <a:spcAft>
                <a:spcPts val="0"/>
              </a:spcAft>
              <a:buNone/>
            </a:pPr>
            <a:r>
              <a:rPr i="0" lang="en-US" sz="1200"/>
              <a:t>Customizing task as priority.</a:t>
            </a:r>
            <a:endParaRPr i="0" sz="1200"/>
          </a:p>
        </p:txBody>
      </p:sp>
      <p:pic>
        <p:nvPicPr>
          <p:cNvPr id="203" name="Google Shape;203;p30"/>
          <p:cNvPicPr preferRelativeResize="0"/>
          <p:nvPr/>
        </p:nvPicPr>
        <p:blipFill>
          <a:blip r:embed="rId3">
            <a:alphaModFix/>
          </a:blip>
          <a:stretch>
            <a:fillRect/>
          </a:stretch>
        </p:blipFill>
        <p:spPr>
          <a:xfrm>
            <a:off x="1822050" y="772925"/>
            <a:ext cx="6687999" cy="3762000"/>
          </a:xfrm>
          <a:prstGeom prst="rect">
            <a:avLst/>
          </a:prstGeom>
          <a:noFill/>
          <a:ln>
            <a:noFill/>
          </a:ln>
        </p:spPr>
      </p:pic>
      <p:cxnSp>
        <p:nvCxnSpPr>
          <p:cNvPr id="204" name="Google Shape;204;p30"/>
          <p:cNvCxnSpPr/>
          <p:nvPr/>
        </p:nvCxnSpPr>
        <p:spPr>
          <a:xfrm flipH="1">
            <a:off x="3594175" y="1620175"/>
            <a:ext cx="282900" cy="424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1"/>
          <p:cNvSpPr txBox="1"/>
          <p:nvPr>
            <p:ph idx="2" type="body"/>
          </p:nvPr>
        </p:nvSpPr>
        <p:spPr>
          <a:xfrm>
            <a:off x="204075" y="772925"/>
            <a:ext cx="1401900" cy="3762000"/>
          </a:xfrm>
          <a:prstGeom prst="rect">
            <a:avLst/>
          </a:prstGeom>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640"/>
              </a:spcBef>
              <a:spcAft>
                <a:spcPts val="0"/>
              </a:spcAft>
              <a:buNone/>
            </a:pPr>
            <a:r>
              <a:rPr i="0" lang="en-US" sz="1200"/>
              <a:t>Edit the Priority option under Planning. The Rules we make, their option comes under planning.</a:t>
            </a:r>
            <a:endParaRPr i="0" sz="1200"/>
          </a:p>
        </p:txBody>
      </p:sp>
      <p:pic>
        <p:nvPicPr>
          <p:cNvPr id="211" name="Google Shape;211;p31"/>
          <p:cNvPicPr preferRelativeResize="0"/>
          <p:nvPr/>
        </p:nvPicPr>
        <p:blipFill>
          <a:blip r:embed="rId3">
            <a:alphaModFix/>
          </a:blip>
          <a:stretch>
            <a:fillRect/>
          </a:stretch>
        </p:blipFill>
        <p:spPr>
          <a:xfrm>
            <a:off x="1751300" y="772925"/>
            <a:ext cx="6687999" cy="3762000"/>
          </a:xfrm>
          <a:prstGeom prst="rect">
            <a:avLst/>
          </a:prstGeom>
          <a:noFill/>
          <a:ln>
            <a:noFill/>
          </a:ln>
        </p:spPr>
      </p:pic>
      <p:cxnSp>
        <p:nvCxnSpPr>
          <p:cNvPr id="212" name="Google Shape;212;p31"/>
          <p:cNvCxnSpPr/>
          <p:nvPr/>
        </p:nvCxnSpPr>
        <p:spPr>
          <a:xfrm>
            <a:off x="4138850" y="2207400"/>
            <a:ext cx="990600" cy="56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2"/>
          <p:cNvSpPr txBox="1"/>
          <p:nvPr>
            <p:ph idx="2" type="body"/>
          </p:nvPr>
        </p:nvSpPr>
        <p:spPr>
          <a:xfrm>
            <a:off x="204075" y="772925"/>
            <a:ext cx="1401900" cy="3762000"/>
          </a:xfrm>
          <a:prstGeom prst="rect">
            <a:avLst/>
          </a:prstGeom>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640"/>
              </a:spcBef>
              <a:spcAft>
                <a:spcPts val="0"/>
              </a:spcAft>
              <a:buNone/>
            </a:pPr>
            <a:r>
              <a:rPr i="0" lang="en-US" sz="1200"/>
              <a:t>Changed color.</a:t>
            </a:r>
            <a:endParaRPr i="0" sz="1200"/>
          </a:p>
        </p:txBody>
      </p:sp>
      <p:pic>
        <p:nvPicPr>
          <p:cNvPr id="219" name="Google Shape;219;p32"/>
          <p:cNvPicPr preferRelativeResize="0"/>
          <p:nvPr/>
        </p:nvPicPr>
        <p:blipFill>
          <a:blip r:embed="rId3">
            <a:alphaModFix/>
          </a:blip>
          <a:stretch>
            <a:fillRect/>
          </a:stretch>
        </p:blipFill>
        <p:spPr>
          <a:xfrm>
            <a:off x="1737150" y="772925"/>
            <a:ext cx="6687999" cy="3762000"/>
          </a:xfrm>
          <a:prstGeom prst="rect">
            <a:avLst/>
          </a:prstGeom>
          <a:noFill/>
          <a:ln>
            <a:noFill/>
          </a:ln>
        </p:spPr>
      </p:pic>
      <p:cxnSp>
        <p:nvCxnSpPr>
          <p:cNvPr id="220" name="Google Shape;220;p32"/>
          <p:cNvCxnSpPr/>
          <p:nvPr/>
        </p:nvCxnSpPr>
        <p:spPr>
          <a:xfrm flipH="1" rot="10800000">
            <a:off x="6579725" y="2073000"/>
            <a:ext cx="56700" cy="863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3"/>
          <p:cNvSpPr txBox="1"/>
          <p:nvPr>
            <p:ph idx="2" type="body"/>
          </p:nvPr>
        </p:nvSpPr>
        <p:spPr>
          <a:xfrm>
            <a:off x="211150" y="744625"/>
            <a:ext cx="1401900" cy="3762000"/>
          </a:xfrm>
          <a:prstGeom prst="rect">
            <a:avLst/>
          </a:prstGeom>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640"/>
              </a:spcBef>
              <a:spcAft>
                <a:spcPts val="0"/>
              </a:spcAft>
              <a:buNone/>
            </a:pPr>
            <a:r>
              <a:rPr i="0" lang="en-US" sz="1200"/>
              <a:t>Backlog view.</a:t>
            </a:r>
            <a:endParaRPr i="0" sz="1200"/>
          </a:p>
          <a:p>
            <a:pPr indent="0" lvl="0" marL="0" rtl="0" algn="ctr">
              <a:spcBef>
                <a:spcPts val="640"/>
              </a:spcBef>
              <a:spcAft>
                <a:spcPts val="0"/>
              </a:spcAft>
              <a:buNone/>
            </a:pPr>
            <a:r>
              <a:rPr i="0" lang="en-US" sz="1200"/>
              <a:t>Click on Backlogs.</a:t>
            </a:r>
            <a:endParaRPr i="0" sz="1200"/>
          </a:p>
        </p:txBody>
      </p:sp>
      <p:pic>
        <p:nvPicPr>
          <p:cNvPr id="227" name="Google Shape;227;p33"/>
          <p:cNvPicPr preferRelativeResize="0"/>
          <p:nvPr/>
        </p:nvPicPr>
        <p:blipFill>
          <a:blip r:embed="rId3">
            <a:alphaModFix/>
          </a:blip>
          <a:stretch>
            <a:fillRect/>
          </a:stretch>
        </p:blipFill>
        <p:spPr>
          <a:xfrm>
            <a:off x="1765450" y="772925"/>
            <a:ext cx="6687999" cy="3762000"/>
          </a:xfrm>
          <a:prstGeom prst="rect">
            <a:avLst/>
          </a:prstGeom>
          <a:noFill/>
          <a:ln>
            <a:noFill/>
          </a:ln>
        </p:spPr>
      </p:pic>
      <p:cxnSp>
        <p:nvCxnSpPr>
          <p:cNvPr id="228" name="Google Shape;228;p33"/>
          <p:cNvCxnSpPr/>
          <p:nvPr/>
        </p:nvCxnSpPr>
        <p:spPr>
          <a:xfrm rot="10800000">
            <a:off x="2221475" y="2051750"/>
            <a:ext cx="1089600" cy="509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4"/>
          <p:cNvSpPr txBox="1"/>
          <p:nvPr>
            <p:ph idx="2" type="body"/>
          </p:nvPr>
        </p:nvSpPr>
        <p:spPr>
          <a:xfrm>
            <a:off x="204075" y="772925"/>
            <a:ext cx="1401900" cy="3762000"/>
          </a:xfrm>
          <a:prstGeom prst="rect">
            <a:avLst/>
          </a:prstGeom>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640"/>
              </a:spcBef>
              <a:spcAft>
                <a:spcPts val="0"/>
              </a:spcAft>
              <a:buNone/>
            </a:pPr>
            <a:r>
              <a:rPr i="0" lang="en-US" sz="1200"/>
              <a:t>Add sprint to Planning by clicking New Sprint.</a:t>
            </a:r>
            <a:endParaRPr i="0" sz="1200"/>
          </a:p>
          <a:p>
            <a:pPr indent="0" lvl="0" marL="0" rtl="0" algn="ctr">
              <a:spcBef>
                <a:spcPts val="640"/>
              </a:spcBef>
              <a:spcAft>
                <a:spcPts val="0"/>
              </a:spcAft>
              <a:buNone/>
            </a:pPr>
            <a:r>
              <a:t/>
            </a:r>
            <a:endParaRPr i="0" sz="1200"/>
          </a:p>
          <a:p>
            <a:pPr indent="0" lvl="0" marL="0" rtl="0" algn="ctr">
              <a:spcBef>
                <a:spcPts val="640"/>
              </a:spcBef>
              <a:spcAft>
                <a:spcPts val="0"/>
              </a:spcAft>
              <a:buNone/>
            </a:pPr>
            <a:r>
              <a:rPr i="0" lang="en-US" sz="1200"/>
              <a:t>Sprint -&gt; 2-3 weeks cycle is called Sprint.</a:t>
            </a:r>
            <a:endParaRPr i="0" sz="1200"/>
          </a:p>
        </p:txBody>
      </p:sp>
      <p:pic>
        <p:nvPicPr>
          <p:cNvPr id="235" name="Google Shape;235;p34"/>
          <p:cNvPicPr preferRelativeResize="0"/>
          <p:nvPr/>
        </p:nvPicPr>
        <p:blipFill rotWithShape="1">
          <a:blip r:embed="rId3">
            <a:alphaModFix/>
          </a:blip>
          <a:srcRect b="11126" l="0" r="11126" t="0"/>
          <a:stretch/>
        </p:blipFill>
        <p:spPr>
          <a:xfrm>
            <a:off x="1730075" y="772925"/>
            <a:ext cx="5943600" cy="3343275"/>
          </a:xfrm>
          <a:prstGeom prst="rect">
            <a:avLst/>
          </a:prstGeom>
          <a:noFill/>
          <a:ln>
            <a:noFill/>
          </a:ln>
        </p:spPr>
      </p:pic>
      <p:cxnSp>
        <p:nvCxnSpPr>
          <p:cNvPr id="236" name="Google Shape;236;p34"/>
          <p:cNvCxnSpPr/>
          <p:nvPr/>
        </p:nvCxnSpPr>
        <p:spPr>
          <a:xfrm flipH="1" rot="10800000">
            <a:off x="5589225" y="2172175"/>
            <a:ext cx="1061400" cy="516300"/>
          </a:xfrm>
          <a:prstGeom prst="straightConnector1">
            <a:avLst/>
          </a:prstGeom>
          <a:noFill/>
          <a:ln cap="flat" cmpd="sng" w="9525">
            <a:solidFill>
              <a:schemeClr val="dk2"/>
            </a:solidFill>
            <a:prstDash val="solid"/>
            <a:round/>
            <a:headEnd len="med" w="med" type="none"/>
            <a:tailEnd len="med" w="med" type="triangle"/>
          </a:ln>
        </p:spPr>
      </p:cxnSp>
      <p:cxnSp>
        <p:nvCxnSpPr>
          <p:cNvPr id="237" name="Google Shape;237;p34"/>
          <p:cNvCxnSpPr/>
          <p:nvPr/>
        </p:nvCxnSpPr>
        <p:spPr>
          <a:xfrm rot="10800000">
            <a:off x="7181225" y="2617675"/>
            <a:ext cx="1315800" cy="240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5"/>
          <p:cNvSpPr txBox="1"/>
          <p:nvPr>
            <p:ph idx="2" type="body"/>
          </p:nvPr>
        </p:nvSpPr>
        <p:spPr>
          <a:xfrm>
            <a:off x="204075" y="772925"/>
            <a:ext cx="1401900" cy="3762000"/>
          </a:xfrm>
          <a:prstGeom prst="rect">
            <a:avLst/>
          </a:prstGeom>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640"/>
              </a:spcBef>
              <a:spcAft>
                <a:spcPts val="0"/>
              </a:spcAft>
              <a:buNone/>
            </a:pPr>
            <a:r>
              <a:rPr i="0" lang="en-US" sz="1200"/>
              <a:t>Taskboard view.</a:t>
            </a:r>
            <a:endParaRPr i="0" sz="1200"/>
          </a:p>
        </p:txBody>
      </p:sp>
      <p:pic>
        <p:nvPicPr>
          <p:cNvPr id="244" name="Google Shape;244;p35"/>
          <p:cNvPicPr preferRelativeResize="0"/>
          <p:nvPr/>
        </p:nvPicPr>
        <p:blipFill>
          <a:blip r:embed="rId3">
            <a:alphaModFix/>
          </a:blip>
          <a:stretch>
            <a:fillRect/>
          </a:stretch>
        </p:blipFill>
        <p:spPr>
          <a:xfrm>
            <a:off x="1786675" y="772925"/>
            <a:ext cx="6687999" cy="3762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6"/>
          <p:cNvSpPr txBox="1"/>
          <p:nvPr>
            <p:ph idx="2" type="body"/>
          </p:nvPr>
        </p:nvSpPr>
        <p:spPr>
          <a:xfrm>
            <a:off x="204075" y="772925"/>
            <a:ext cx="1401900" cy="3762000"/>
          </a:xfrm>
          <a:prstGeom prst="rect">
            <a:avLst/>
          </a:prstGeom>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640"/>
              </a:spcBef>
              <a:spcAft>
                <a:spcPts val="0"/>
              </a:spcAft>
              <a:buNone/>
            </a:pPr>
            <a:r>
              <a:rPr i="0" lang="en-US" sz="1200"/>
              <a:t>We can run query and find the tasks.</a:t>
            </a:r>
            <a:endParaRPr i="0" sz="1200"/>
          </a:p>
        </p:txBody>
      </p:sp>
      <p:pic>
        <p:nvPicPr>
          <p:cNvPr id="251" name="Google Shape;251;p36"/>
          <p:cNvPicPr preferRelativeResize="0"/>
          <p:nvPr/>
        </p:nvPicPr>
        <p:blipFill>
          <a:blip r:embed="rId3">
            <a:alphaModFix/>
          </a:blip>
          <a:stretch>
            <a:fillRect/>
          </a:stretch>
        </p:blipFill>
        <p:spPr>
          <a:xfrm>
            <a:off x="1708850" y="772925"/>
            <a:ext cx="6687999" cy="3762000"/>
          </a:xfrm>
          <a:prstGeom prst="rect">
            <a:avLst/>
          </a:prstGeom>
          <a:noFill/>
          <a:ln>
            <a:noFill/>
          </a:ln>
        </p:spPr>
      </p:pic>
      <p:cxnSp>
        <p:nvCxnSpPr>
          <p:cNvPr id="252" name="Google Shape;252;p36"/>
          <p:cNvCxnSpPr/>
          <p:nvPr/>
        </p:nvCxnSpPr>
        <p:spPr>
          <a:xfrm rot="10800000">
            <a:off x="2073000" y="2355875"/>
            <a:ext cx="1032900" cy="615600"/>
          </a:xfrm>
          <a:prstGeom prst="straightConnector1">
            <a:avLst/>
          </a:prstGeom>
          <a:noFill/>
          <a:ln cap="flat" cmpd="sng" w="9525">
            <a:solidFill>
              <a:schemeClr val="dk2"/>
            </a:solidFill>
            <a:prstDash val="solid"/>
            <a:round/>
            <a:headEnd len="med" w="med" type="none"/>
            <a:tailEnd len="med" w="med" type="triangle"/>
          </a:ln>
        </p:spPr>
      </p:cxnSp>
      <p:cxnSp>
        <p:nvCxnSpPr>
          <p:cNvPr id="253" name="Google Shape;253;p36"/>
          <p:cNvCxnSpPr/>
          <p:nvPr/>
        </p:nvCxnSpPr>
        <p:spPr>
          <a:xfrm rot="10800000">
            <a:off x="3870125" y="1917400"/>
            <a:ext cx="2454900" cy="792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7"/>
          <p:cNvSpPr txBox="1"/>
          <p:nvPr>
            <p:ph idx="2" type="body"/>
          </p:nvPr>
        </p:nvSpPr>
        <p:spPr>
          <a:xfrm>
            <a:off x="204075" y="772925"/>
            <a:ext cx="1401900" cy="3762000"/>
          </a:xfrm>
          <a:prstGeom prst="rect">
            <a:avLst/>
          </a:prstGeom>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640"/>
              </a:spcBef>
              <a:spcAft>
                <a:spcPts val="0"/>
              </a:spcAft>
              <a:buNone/>
            </a:pPr>
            <a:r>
              <a:rPr i="0" lang="en-US" sz="1200"/>
              <a:t>Resulting query.</a:t>
            </a:r>
            <a:endParaRPr i="0" sz="1200"/>
          </a:p>
        </p:txBody>
      </p:sp>
      <p:pic>
        <p:nvPicPr>
          <p:cNvPr id="260" name="Google Shape;260;p37"/>
          <p:cNvPicPr preferRelativeResize="0"/>
          <p:nvPr/>
        </p:nvPicPr>
        <p:blipFill>
          <a:blip r:embed="rId3">
            <a:alphaModFix/>
          </a:blip>
          <a:stretch>
            <a:fillRect/>
          </a:stretch>
        </p:blipFill>
        <p:spPr>
          <a:xfrm>
            <a:off x="1694700" y="772925"/>
            <a:ext cx="6687999" cy="3762000"/>
          </a:xfrm>
          <a:prstGeom prst="rect">
            <a:avLst/>
          </a:prstGeom>
          <a:noFill/>
          <a:ln>
            <a:noFill/>
          </a:ln>
        </p:spPr>
      </p:pic>
      <p:cxnSp>
        <p:nvCxnSpPr>
          <p:cNvPr id="261" name="Google Shape;261;p37"/>
          <p:cNvCxnSpPr/>
          <p:nvPr/>
        </p:nvCxnSpPr>
        <p:spPr>
          <a:xfrm rot="10800000">
            <a:off x="3325350" y="3480850"/>
            <a:ext cx="1775700" cy="459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8"/>
          <p:cNvSpPr txBox="1"/>
          <p:nvPr>
            <p:ph idx="1" type="body"/>
          </p:nvPr>
        </p:nvSpPr>
        <p:spPr>
          <a:xfrm>
            <a:off x="558300" y="1996850"/>
            <a:ext cx="8692500" cy="1415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lt1"/>
              </a:buClr>
              <a:buSzPts val="5400"/>
              <a:buNone/>
            </a:pPr>
            <a:r>
              <a:rPr lang="en-US" sz="2000"/>
              <a:t>Azure DevOps</a:t>
            </a:r>
            <a:endParaRPr sz="2000"/>
          </a:p>
          <a:p>
            <a:pPr indent="0" lvl="0" marL="0" rtl="0" algn="l">
              <a:lnSpc>
                <a:spcPct val="115000"/>
              </a:lnSpc>
              <a:spcBef>
                <a:spcPts val="0"/>
              </a:spcBef>
              <a:spcAft>
                <a:spcPts val="0"/>
              </a:spcAft>
              <a:buClr>
                <a:schemeClr val="dk1"/>
              </a:buClr>
              <a:buSzPts val="1100"/>
              <a:buNone/>
            </a:pPr>
            <a:r>
              <a:rPr lang="en-US" sz="4000"/>
              <a:t>Repos</a:t>
            </a:r>
            <a:endParaRPr sz="4000"/>
          </a:p>
        </p:txBody>
      </p:sp>
      <p:pic>
        <p:nvPicPr>
          <p:cNvPr id="267" name="Google Shape;267;p38"/>
          <p:cNvPicPr preferRelativeResize="0"/>
          <p:nvPr/>
        </p:nvPicPr>
        <p:blipFill>
          <a:blip r:embed="rId3">
            <a:alphaModFix/>
          </a:blip>
          <a:stretch>
            <a:fillRect/>
          </a:stretch>
        </p:blipFill>
        <p:spPr>
          <a:xfrm>
            <a:off x="4383550" y="1762125"/>
            <a:ext cx="2476500" cy="1619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2"/>
          <p:cNvSpPr txBox="1"/>
          <p:nvPr>
            <p:ph idx="2" type="body"/>
          </p:nvPr>
        </p:nvSpPr>
        <p:spPr>
          <a:xfrm>
            <a:off x="494100" y="1416125"/>
            <a:ext cx="7972500" cy="33606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Char char="●"/>
            </a:pPr>
            <a:r>
              <a:rPr i="0" lang="en-US" sz="1800"/>
              <a:t>DevOps is the practice of operations and development </a:t>
            </a:r>
            <a:endParaRPr i="0" sz="1800"/>
          </a:p>
          <a:p>
            <a:pPr indent="0" lvl="0" marL="457200" rtl="0" algn="l">
              <a:lnSpc>
                <a:spcPct val="115000"/>
              </a:lnSpc>
              <a:spcBef>
                <a:spcPts val="0"/>
              </a:spcBef>
              <a:spcAft>
                <a:spcPts val="0"/>
              </a:spcAft>
              <a:buNone/>
            </a:pPr>
            <a:r>
              <a:rPr i="0" lang="en-US" sz="1800"/>
              <a:t>engineers participating together in the entire service lifecycle, </a:t>
            </a:r>
            <a:endParaRPr i="0" sz="1800"/>
          </a:p>
          <a:p>
            <a:pPr indent="0" lvl="0" marL="457200" rtl="0" algn="l">
              <a:lnSpc>
                <a:spcPct val="115000"/>
              </a:lnSpc>
              <a:spcBef>
                <a:spcPts val="0"/>
              </a:spcBef>
              <a:spcAft>
                <a:spcPts val="0"/>
              </a:spcAft>
              <a:buNone/>
            </a:pPr>
            <a:r>
              <a:rPr i="0" lang="en-US" sz="1800"/>
              <a:t>from design through the development process to production support. </a:t>
            </a:r>
            <a:r>
              <a:rPr i="0" lang="en-US" sz="1800"/>
              <a:t> </a:t>
            </a:r>
            <a:endParaRPr i="0" sz="1800"/>
          </a:p>
          <a:p>
            <a:pPr indent="0" lvl="0" marL="457200" rtl="0" algn="l">
              <a:lnSpc>
                <a:spcPct val="115000"/>
              </a:lnSpc>
              <a:spcBef>
                <a:spcPts val="0"/>
              </a:spcBef>
              <a:spcAft>
                <a:spcPts val="0"/>
              </a:spcAft>
              <a:buNone/>
            </a:pPr>
            <a:r>
              <a:t/>
            </a:r>
            <a:endParaRPr i="0" sz="1800"/>
          </a:p>
          <a:p>
            <a:pPr indent="-342900" lvl="0" marL="457200" rtl="0" algn="l">
              <a:lnSpc>
                <a:spcPct val="115000"/>
              </a:lnSpc>
              <a:spcBef>
                <a:spcPts val="0"/>
              </a:spcBef>
              <a:spcAft>
                <a:spcPts val="0"/>
              </a:spcAft>
              <a:buSzPts val="1800"/>
              <a:buChar char="●"/>
            </a:pPr>
            <a:r>
              <a:rPr i="0" lang="en-US" sz="1800"/>
              <a:t>In simple terms, DevOps allows us to modify, test, deploy and maintain our codebase rapidly with ease.</a:t>
            </a:r>
            <a:endParaRPr i="0" sz="1800"/>
          </a:p>
        </p:txBody>
      </p:sp>
      <p:sp>
        <p:nvSpPr>
          <p:cNvPr id="86" name="Google Shape;86;p12"/>
          <p:cNvSpPr txBox="1"/>
          <p:nvPr>
            <p:ph idx="3" type="body"/>
          </p:nvPr>
        </p:nvSpPr>
        <p:spPr>
          <a:xfrm>
            <a:off x="585750" y="826450"/>
            <a:ext cx="7972500" cy="64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None/>
            </a:pPr>
            <a:r>
              <a:rPr b="1" i="0" lang="en-US" sz="2400"/>
              <a:t>What is DevOps</a:t>
            </a:r>
            <a:endParaRPr i="0" sz="2400"/>
          </a:p>
        </p:txBody>
      </p:sp>
      <p:pic>
        <p:nvPicPr>
          <p:cNvPr id="87" name="Google Shape;87;p12"/>
          <p:cNvPicPr preferRelativeResize="0"/>
          <p:nvPr/>
        </p:nvPicPr>
        <p:blipFill rotWithShape="1">
          <a:blip r:embed="rId3">
            <a:alphaModFix/>
          </a:blip>
          <a:srcRect b="24115" l="32416" r="34593" t="22579"/>
          <a:stretch/>
        </p:blipFill>
        <p:spPr>
          <a:xfrm>
            <a:off x="7204850" y="696125"/>
            <a:ext cx="1261750" cy="1194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9"/>
          <p:cNvSpPr txBox="1"/>
          <p:nvPr>
            <p:ph idx="2" type="body"/>
          </p:nvPr>
        </p:nvSpPr>
        <p:spPr>
          <a:xfrm>
            <a:off x="204075" y="772927"/>
            <a:ext cx="8692500" cy="3950100"/>
          </a:xfrm>
          <a:prstGeom prst="rect">
            <a:avLst/>
          </a:prstGeom>
        </p:spPr>
        <p:txBody>
          <a:bodyPr anchorCtr="0" anchor="t" bIns="45700" lIns="91425" spcFirstLastPara="1" rIns="91425" wrap="square" tIns="45700">
            <a:noAutofit/>
          </a:bodyPr>
          <a:lstStyle/>
          <a:p>
            <a:pPr indent="0" lvl="0" marL="0" rtl="0" algn="ctr">
              <a:spcBef>
                <a:spcPts val="640"/>
              </a:spcBef>
              <a:spcAft>
                <a:spcPts val="0"/>
              </a:spcAft>
              <a:buNone/>
            </a:pPr>
            <a:r>
              <a:rPr b="1" i="0" lang="en-US" sz="2400"/>
              <a:t>Azure Repos</a:t>
            </a:r>
            <a:endParaRPr b="1" i="0" sz="2400"/>
          </a:p>
          <a:p>
            <a:pPr indent="0" lvl="0" marL="0" rtl="0" algn="ctr">
              <a:spcBef>
                <a:spcPts val="640"/>
              </a:spcBef>
              <a:spcAft>
                <a:spcPts val="0"/>
              </a:spcAft>
              <a:buNone/>
            </a:pPr>
            <a:r>
              <a:t/>
            </a:r>
            <a:endParaRPr b="1" i="0" sz="1800"/>
          </a:p>
          <a:p>
            <a:pPr indent="-342900" lvl="0" marL="457200" rtl="0" algn="l">
              <a:lnSpc>
                <a:spcPct val="115000"/>
              </a:lnSpc>
              <a:spcBef>
                <a:spcPts val="0"/>
              </a:spcBef>
              <a:spcAft>
                <a:spcPts val="0"/>
              </a:spcAft>
              <a:buClr>
                <a:srgbClr val="000000"/>
              </a:buClr>
              <a:buSzPts val="1800"/>
              <a:buChar char="●"/>
            </a:pPr>
            <a:r>
              <a:rPr i="0" lang="en-US" sz="1800"/>
              <a:t>If you are writing code, then you need a place to store and manage that code with a reliable version control system like Git. Azure Repos provides one of the  best in class Git solutions. With Azure Repos you get free private and public repos, social code reviews, and more. In this video we will walk you on how to get started with Git in Azure Repos and how your team can use pull requests to work together to collaborate on code.</a:t>
            </a:r>
            <a:endParaRPr i="0" sz="1800">
              <a:solidFill>
                <a:srgbClr val="000000"/>
              </a:solidFill>
              <a:highlight>
                <a:srgbClr val="FFFFFF"/>
              </a:highlight>
            </a:endParaRPr>
          </a:p>
          <a:p>
            <a:pPr indent="0" lvl="0" marL="0" rtl="0" algn="l">
              <a:spcBef>
                <a:spcPts val="640"/>
              </a:spcBef>
              <a:spcAft>
                <a:spcPts val="0"/>
              </a:spcAft>
              <a:buNone/>
            </a:pPr>
            <a:r>
              <a:t/>
            </a:r>
            <a:endParaRPr i="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0"/>
          <p:cNvSpPr txBox="1"/>
          <p:nvPr>
            <p:ph idx="2" type="body"/>
          </p:nvPr>
        </p:nvSpPr>
        <p:spPr>
          <a:xfrm>
            <a:off x="204075" y="772925"/>
            <a:ext cx="8595300" cy="3762000"/>
          </a:xfrm>
          <a:prstGeom prst="rect">
            <a:avLst/>
          </a:prstGeom>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640"/>
              </a:spcBef>
              <a:spcAft>
                <a:spcPts val="0"/>
              </a:spcAft>
              <a:buNone/>
            </a:pPr>
            <a:r>
              <a:rPr b="1" i="0" lang="en-US" sz="2400"/>
              <a:t>Why do we need Repos?</a:t>
            </a:r>
            <a:endParaRPr b="1" i="0" sz="2400"/>
          </a:p>
          <a:p>
            <a:pPr indent="0" lvl="0" marL="457200" rtl="0" algn="l">
              <a:lnSpc>
                <a:spcPct val="115000"/>
              </a:lnSpc>
              <a:spcBef>
                <a:spcPts val="0"/>
              </a:spcBef>
              <a:spcAft>
                <a:spcPts val="0"/>
              </a:spcAft>
              <a:buNone/>
            </a:pPr>
            <a:r>
              <a:t/>
            </a:r>
            <a:endParaRPr i="0" sz="1800">
              <a:solidFill>
                <a:srgbClr val="222222"/>
              </a:solidFill>
              <a:highlight>
                <a:srgbClr val="FFFFFF"/>
              </a:highlight>
              <a:latin typeface="Roboto"/>
              <a:ea typeface="Roboto"/>
              <a:cs typeface="Roboto"/>
              <a:sym typeface="Roboto"/>
            </a:endParaRPr>
          </a:p>
          <a:p>
            <a:pPr indent="-342900" lvl="0" marL="457200" rtl="0" algn="l">
              <a:lnSpc>
                <a:spcPct val="115000"/>
              </a:lnSpc>
              <a:spcBef>
                <a:spcPts val="0"/>
              </a:spcBef>
              <a:spcAft>
                <a:spcPts val="0"/>
              </a:spcAft>
              <a:buClr>
                <a:srgbClr val="222222"/>
              </a:buClr>
              <a:buSzPts val="1800"/>
              <a:buFont typeface="Roboto"/>
              <a:buChar char="●"/>
            </a:pPr>
            <a:r>
              <a:rPr i="0" lang="en-US" sz="1800">
                <a:solidFill>
                  <a:srgbClr val="222222"/>
                </a:solidFill>
                <a:highlight>
                  <a:srgbClr val="FFFFFF"/>
                </a:highlight>
                <a:latin typeface="Roboto"/>
                <a:ea typeface="Roboto"/>
                <a:cs typeface="Roboto"/>
                <a:sym typeface="Roboto"/>
              </a:rPr>
              <a:t>It helps in collaborating to build better code. Performs more effectively in Git code reviews with threaded discussion and continuous integration.</a:t>
            </a:r>
            <a:endParaRPr i="0" sz="1800">
              <a:solidFill>
                <a:srgbClr val="222222"/>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rPr i="0" lang="en-US" sz="1800">
                <a:solidFill>
                  <a:srgbClr val="222222"/>
                </a:solidFill>
                <a:highlight>
                  <a:srgbClr val="FFFFFF"/>
                </a:highlight>
                <a:latin typeface="Roboto"/>
                <a:ea typeface="Roboto"/>
                <a:cs typeface="Roboto"/>
                <a:sym typeface="Roboto"/>
              </a:rPr>
              <a:t>We can automate with built-in CI/CD. Protects your code quality with branch policies.</a:t>
            </a:r>
            <a:endParaRPr i="0" sz="1800">
              <a:solidFill>
                <a:srgbClr val="222222"/>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i="0" sz="1800">
              <a:solidFill>
                <a:srgbClr val="030303"/>
              </a:solidFill>
              <a:highlight>
                <a:srgbClr val="F9F9F9"/>
              </a:highlight>
              <a:latin typeface="Roboto"/>
              <a:ea typeface="Roboto"/>
              <a:cs typeface="Roboto"/>
              <a:sym typeface="Roboto"/>
            </a:endParaRPr>
          </a:p>
          <a:p>
            <a:pPr indent="0" lvl="0" marL="0" rtl="0" algn="ctr">
              <a:spcBef>
                <a:spcPts val="640"/>
              </a:spcBef>
              <a:spcAft>
                <a:spcPts val="0"/>
              </a:spcAft>
              <a:buNone/>
            </a:pPr>
            <a:r>
              <a:t/>
            </a:r>
            <a:endParaRPr i="0"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1"/>
          <p:cNvSpPr txBox="1"/>
          <p:nvPr>
            <p:ph idx="1" type="body"/>
          </p:nvPr>
        </p:nvSpPr>
        <p:spPr>
          <a:xfrm>
            <a:off x="225739" y="1797325"/>
            <a:ext cx="8692500" cy="939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lt1"/>
              </a:buClr>
              <a:buSzPts val="5400"/>
              <a:buNone/>
            </a:pPr>
            <a:r>
              <a:rPr lang="en-US" sz="2200"/>
              <a:t>Azure Repo Demo</a:t>
            </a:r>
            <a:endParaRPr sz="2200"/>
          </a:p>
          <a:p>
            <a:pPr indent="0" lvl="0" marL="0" rtl="0" algn="l">
              <a:lnSpc>
                <a:spcPct val="115000"/>
              </a:lnSpc>
              <a:spcBef>
                <a:spcPts val="0"/>
              </a:spcBef>
              <a:spcAft>
                <a:spcPts val="0"/>
              </a:spcAft>
              <a:buClr>
                <a:schemeClr val="dk1"/>
              </a:buClr>
              <a:buSzPts val="1100"/>
              <a:buFont typeface="Arial"/>
              <a:buNone/>
            </a:pPr>
            <a:r>
              <a:rPr lang="en-US" sz="3300"/>
              <a:t>Creating custom Repos and managing branch policies and commits</a:t>
            </a:r>
            <a:endParaRPr sz="33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2"/>
          <p:cNvSpPr txBox="1"/>
          <p:nvPr>
            <p:ph idx="2" type="body"/>
          </p:nvPr>
        </p:nvSpPr>
        <p:spPr>
          <a:xfrm>
            <a:off x="204075" y="772925"/>
            <a:ext cx="1401900" cy="3762000"/>
          </a:xfrm>
          <a:prstGeom prst="rect">
            <a:avLst/>
          </a:prstGeom>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640"/>
              </a:spcBef>
              <a:spcAft>
                <a:spcPts val="0"/>
              </a:spcAft>
              <a:buNone/>
            </a:pPr>
            <a:r>
              <a:rPr i="0" lang="en-US" sz="1200"/>
              <a:t>Editing a document on Repos.</a:t>
            </a:r>
            <a:endParaRPr i="0" sz="1200"/>
          </a:p>
        </p:txBody>
      </p:sp>
      <p:cxnSp>
        <p:nvCxnSpPr>
          <p:cNvPr id="291" name="Google Shape;291;p42"/>
          <p:cNvCxnSpPr/>
          <p:nvPr/>
        </p:nvCxnSpPr>
        <p:spPr>
          <a:xfrm rot="10800000">
            <a:off x="4509450" y="2030325"/>
            <a:ext cx="1775700" cy="459900"/>
          </a:xfrm>
          <a:prstGeom prst="straightConnector1">
            <a:avLst/>
          </a:prstGeom>
          <a:noFill/>
          <a:ln cap="flat" cmpd="sng" w="9525">
            <a:solidFill>
              <a:schemeClr val="dk2"/>
            </a:solidFill>
            <a:prstDash val="solid"/>
            <a:round/>
            <a:headEnd len="med" w="med" type="none"/>
            <a:tailEnd len="med" w="med" type="triangle"/>
          </a:ln>
        </p:spPr>
      </p:cxnSp>
      <p:pic>
        <p:nvPicPr>
          <p:cNvPr id="292" name="Google Shape;292;p42"/>
          <p:cNvPicPr preferRelativeResize="0"/>
          <p:nvPr/>
        </p:nvPicPr>
        <p:blipFill>
          <a:blip r:embed="rId3">
            <a:alphaModFix/>
          </a:blip>
          <a:stretch>
            <a:fillRect/>
          </a:stretch>
        </p:blipFill>
        <p:spPr>
          <a:xfrm>
            <a:off x="1748850" y="772925"/>
            <a:ext cx="6687987" cy="3762000"/>
          </a:xfrm>
          <a:prstGeom prst="rect">
            <a:avLst/>
          </a:prstGeom>
          <a:noFill/>
          <a:ln>
            <a:noFill/>
          </a:ln>
        </p:spPr>
      </p:pic>
      <p:cxnSp>
        <p:nvCxnSpPr>
          <p:cNvPr id="293" name="Google Shape;293;p42"/>
          <p:cNvCxnSpPr/>
          <p:nvPr/>
        </p:nvCxnSpPr>
        <p:spPr>
          <a:xfrm rot="10800000">
            <a:off x="4514575" y="2020450"/>
            <a:ext cx="1376400" cy="577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3"/>
          <p:cNvSpPr txBox="1"/>
          <p:nvPr>
            <p:ph idx="2" type="body"/>
          </p:nvPr>
        </p:nvSpPr>
        <p:spPr>
          <a:xfrm>
            <a:off x="204075" y="772925"/>
            <a:ext cx="1401900" cy="3762000"/>
          </a:xfrm>
          <a:prstGeom prst="rect">
            <a:avLst/>
          </a:prstGeom>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640"/>
              </a:spcBef>
              <a:spcAft>
                <a:spcPts val="0"/>
              </a:spcAft>
              <a:buNone/>
            </a:pPr>
            <a:r>
              <a:rPr i="0" lang="en-US" sz="1200"/>
              <a:t>Branch Policies.</a:t>
            </a:r>
            <a:endParaRPr i="0" sz="1200"/>
          </a:p>
        </p:txBody>
      </p:sp>
      <p:pic>
        <p:nvPicPr>
          <p:cNvPr id="300" name="Google Shape;300;p43"/>
          <p:cNvPicPr preferRelativeResize="0"/>
          <p:nvPr/>
        </p:nvPicPr>
        <p:blipFill>
          <a:blip r:embed="rId3">
            <a:alphaModFix/>
          </a:blip>
          <a:stretch>
            <a:fillRect/>
          </a:stretch>
        </p:blipFill>
        <p:spPr>
          <a:xfrm>
            <a:off x="1743575" y="772925"/>
            <a:ext cx="6687999" cy="3762000"/>
          </a:xfrm>
          <a:prstGeom prst="rect">
            <a:avLst/>
          </a:prstGeom>
          <a:noFill/>
          <a:ln>
            <a:noFill/>
          </a:ln>
        </p:spPr>
      </p:pic>
      <p:cxnSp>
        <p:nvCxnSpPr>
          <p:cNvPr id="301" name="Google Shape;301;p43"/>
          <p:cNvCxnSpPr/>
          <p:nvPr/>
        </p:nvCxnSpPr>
        <p:spPr>
          <a:xfrm>
            <a:off x="2020400" y="1894575"/>
            <a:ext cx="673500" cy="36900"/>
          </a:xfrm>
          <a:prstGeom prst="straightConnector1">
            <a:avLst/>
          </a:prstGeom>
          <a:noFill/>
          <a:ln cap="flat" cmpd="sng" w="9525">
            <a:solidFill>
              <a:schemeClr val="dk2"/>
            </a:solidFill>
            <a:prstDash val="solid"/>
            <a:round/>
            <a:headEnd len="med" w="med" type="none"/>
            <a:tailEnd len="med" w="med" type="triangle"/>
          </a:ln>
        </p:spPr>
      </p:cxnSp>
      <p:cxnSp>
        <p:nvCxnSpPr>
          <p:cNvPr id="302" name="Google Shape;302;p43"/>
          <p:cNvCxnSpPr/>
          <p:nvPr/>
        </p:nvCxnSpPr>
        <p:spPr>
          <a:xfrm>
            <a:off x="2087000" y="2094400"/>
            <a:ext cx="555000" cy="59100"/>
          </a:xfrm>
          <a:prstGeom prst="straightConnector1">
            <a:avLst/>
          </a:prstGeom>
          <a:noFill/>
          <a:ln cap="flat" cmpd="sng" w="9525">
            <a:solidFill>
              <a:schemeClr val="dk2"/>
            </a:solidFill>
            <a:prstDash val="solid"/>
            <a:round/>
            <a:headEnd len="med" w="med" type="none"/>
            <a:tailEnd len="med" w="med" type="triangle"/>
          </a:ln>
        </p:spPr>
      </p:cxnSp>
      <p:cxnSp>
        <p:nvCxnSpPr>
          <p:cNvPr id="303" name="Google Shape;303;p43"/>
          <p:cNvCxnSpPr/>
          <p:nvPr/>
        </p:nvCxnSpPr>
        <p:spPr>
          <a:xfrm>
            <a:off x="2153600" y="2316425"/>
            <a:ext cx="540300" cy="36900"/>
          </a:xfrm>
          <a:prstGeom prst="straightConnector1">
            <a:avLst/>
          </a:prstGeom>
          <a:noFill/>
          <a:ln cap="flat" cmpd="sng" w="9525">
            <a:solidFill>
              <a:schemeClr val="dk2"/>
            </a:solidFill>
            <a:prstDash val="solid"/>
            <a:round/>
            <a:headEnd len="med" w="med" type="none"/>
            <a:tailEnd len="med" w="med" type="triangle"/>
          </a:ln>
        </p:spPr>
      </p:cxnSp>
      <p:cxnSp>
        <p:nvCxnSpPr>
          <p:cNvPr id="304" name="Google Shape;304;p43"/>
          <p:cNvCxnSpPr/>
          <p:nvPr/>
        </p:nvCxnSpPr>
        <p:spPr>
          <a:xfrm>
            <a:off x="2175800" y="2516250"/>
            <a:ext cx="562500" cy="66600"/>
          </a:xfrm>
          <a:prstGeom prst="straightConnector1">
            <a:avLst/>
          </a:prstGeom>
          <a:noFill/>
          <a:ln cap="flat" cmpd="sng" w="9525">
            <a:solidFill>
              <a:schemeClr val="dk2"/>
            </a:solidFill>
            <a:prstDash val="solid"/>
            <a:round/>
            <a:headEnd len="med" w="med" type="none"/>
            <a:tailEnd len="med" w="med" type="triangle"/>
          </a:ln>
        </p:spPr>
      </p:cxnSp>
      <p:cxnSp>
        <p:nvCxnSpPr>
          <p:cNvPr id="305" name="Google Shape;305;p43"/>
          <p:cNvCxnSpPr/>
          <p:nvPr/>
        </p:nvCxnSpPr>
        <p:spPr>
          <a:xfrm flipH="1" rot="10800000">
            <a:off x="2190625" y="2952925"/>
            <a:ext cx="518100" cy="355200"/>
          </a:xfrm>
          <a:prstGeom prst="straightConnector1">
            <a:avLst/>
          </a:prstGeom>
          <a:noFill/>
          <a:ln cap="flat" cmpd="sng" w="9525">
            <a:solidFill>
              <a:schemeClr val="dk2"/>
            </a:solidFill>
            <a:prstDash val="solid"/>
            <a:round/>
            <a:headEnd len="med" w="med" type="none"/>
            <a:tailEnd len="med" w="med" type="triangle"/>
          </a:ln>
        </p:spPr>
      </p:cxnSp>
      <p:cxnSp>
        <p:nvCxnSpPr>
          <p:cNvPr id="306" name="Google Shape;306;p43"/>
          <p:cNvCxnSpPr/>
          <p:nvPr/>
        </p:nvCxnSpPr>
        <p:spPr>
          <a:xfrm flipH="1" rot="10800000">
            <a:off x="2286825" y="3382150"/>
            <a:ext cx="429300" cy="310800"/>
          </a:xfrm>
          <a:prstGeom prst="straightConnector1">
            <a:avLst/>
          </a:prstGeom>
          <a:noFill/>
          <a:ln cap="flat" cmpd="sng" w="9525">
            <a:solidFill>
              <a:schemeClr val="dk2"/>
            </a:solidFill>
            <a:prstDash val="solid"/>
            <a:round/>
            <a:headEnd len="med" w="med" type="none"/>
            <a:tailEnd len="med" w="med" type="triangle"/>
          </a:ln>
        </p:spPr>
      </p:cxnSp>
      <p:cxnSp>
        <p:nvCxnSpPr>
          <p:cNvPr id="307" name="Google Shape;307;p43"/>
          <p:cNvCxnSpPr/>
          <p:nvPr/>
        </p:nvCxnSpPr>
        <p:spPr>
          <a:xfrm flipH="1" rot="10800000">
            <a:off x="2346025" y="3870700"/>
            <a:ext cx="392400" cy="214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4"/>
          <p:cNvSpPr txBox="1"/>
          <p:nvPr>
            <p:ph idx="2" type="body"/>
          </p:nvPr>
        </p:nvSpPr>
        <p:spPr>
          <a:xfrm>
            <a:off x="204075" y="772925"/>
            <a:ext cx="1401900" cy="3762000"/>
          </a:xfrm>
          <a:prstGeom prst="rect">
            <a:avLst/>
          </a:prstGeom>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640"/>
              </a:spcBef>
              <a:spcAft>
                <a:spcPts val="0"/>
              </a:spcAft>
              <a:buNone/>
            </a:pPr>
            <a:r>
              <a:rPr i="0" lang="en-US" sz="1200"/>
              <a:t>Pull requests, approving and status.</a:t>
            </a:r>
            <a:endParaRPr i="0" sz="1200"/>
          </a:p>
        </p:txBody>
      </p:sp>
      <p:pic>
        <p:nvPicPr>
          <p:cNvPr id="314" name="Google Shape;314;p44"/>
          <p:cNvPicPr preferRelativeResize="0"/>
          <p:nvPr/>
        </p:nvPicPr>
        <p:blipFill>
          <a:blip r:embed="rId3">
            <a:alphaModFix/>
          </a:blip>
          <a:stretch>
            <a:fillRect/>
          </a:stretch>
        </p:blipFill>
        <p:spPr>
          <a:xfrm>
            <a:off x="1773175" y="772925"/>
            <a:ext cx="6687999" cy="3762000"/>
          </a:xfrm>
          <a:prstGeom prst="rect">
            <a:avLst/>
          </a:prstGeom>
          <a:noFill/>
          <a:ln>
            <a:noFill/>
          </a:ln>
        </p:spPr>
      </p:pic>
      <p:cxnSp>
        <p:nvCxnSpPr>
          <p:cNvPr id="315" name="Google Shape;315;p44"/>
          <p:cNvCxnSpPr/>
          <p:nvPr/>
        </p:nvCxnSpPr>
        <p:spPr>
          <a:xfrm flipH="1">
            <a:off x="7652300" y="1487550"/>
            <a:ext cx="451500" cy="303300"/>
          </a:xfrm>
          <a:prstGeom prst="straightConnector1">
            <a:avLst/>
          </a:prstGeom>
          <a:noFill/>
          <a:ln cap="flat" cmpd="sng" w="9525">
            <a:solidFill>
              <a:schemeClr val="dk2"/>
            </a:solidFill>
            <a:prstDash val="solid"/>
            <a:round/>
            <a:headEnd len="med" w="med" type="none"/>
            <a:tailEnd len="med" w="med" type="triangle"/>
          </a:ln>
        </p:spPr>
      </p:cxnSp>
      <p:cxnSp>
        <p:nvCxnSpPr>
          <p:cNvPr id="316" name="Google Shape;316;p44"/>
          <p:cNvCxnSpPr/>
          <p:nvPr/>
        </p:nvCxnSpPr>
        <p:spPr>
          <a:xfrm>
            <a:off x="6660650" y="1154500"/>
            <a:ext cx="518100" cy="199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5"/>
          <p:cNvSpPr txBox="1"/>
          <p:nvPr>
            <p:ph idx="2" type="body"/>
          </p:nvPr>
        </p:nvSpPr>
        <p:spPr>
          <a:xfrm>
            <a:off x="204075" y="772925"/>
            <a:ext cx="1401900" cy="3762000"/>
          </a:xfrm>
          <a:prstGeom prst="rect">
            <a:avLst/>
          </a:prstGeom>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640"/>
              </a:spcBef>
              <a:spcAft>
                <a:spcPts val="0"/>
              </a:spcAft>
              <a:buNone/>
            </a:pPr>
            <a:r>
              <a:rPr i="0" lang="en-US" sz="1200"/>
              <a:t>Files changed in Pull </a:t>
            </a:r>
            <a:r>
              <a:rPr i="0" lang="en-US" sz="1200"/>
              <a:t>request</a:t>
            </a:r>
            <a:r>
              <a:rPr i="0" lang="en-US" sz="1200"/>
              <a:t>.</a:t>
            </a:r>
            <a:endParaRPr i="0" sz="1200"/>
          </a:p>
        </p:txBody>
      </p:sp>
      <p:pic>
        <p:nvPicPr>
          <p:cNvPr id="323" name="Google Shape;323;p45"/>
          <p:cNvPicPr preferRelativeResize="0"/>
          <p:nvPr/>
        </p:nvPicPr>
        <p:blipFill>
          <a:blip r:embed="rId3">
            <a:alphaModFix/>
          </a:blip>
          <a:stretch>
            <a:fillRect/>
          </a:stretch>
        </p:blipFill>
        <p:spPr>
          <a:xfrm>
            <a:off x="1758375" y="772925"/>
            <a:ext cx="6687999" cy="3762000"/>
          </a:xfrm>
          <a:prstGeom prst="rect">
            <a:avLst/>
          </a:prstGeom>
          <a:noFill/>
          <a:ln>
            <a:noFill/>
          </a:ln>
        </p:spPr>
      </p:pic>
      <p:cxnSp>
        <p:nvCxnSpPr>
          <p:cNvPr id="324" name="Google Shape;324;p45"/>
          <p:cNvCxnSpPr/>
          <p:nvPr/>
        </p:nvCxnSpPr>
        <p:spPr>
          <a:xfrm flipH="1">
            <a:off x="5165800" y="1457950"/>
            <a:ext cx="14700" cy="858600"/>
          </a:xfrm>
          <a:prstGeom prst="straightConnector1">
            <a:avLst/>
          </a:prstGeom>
          <a:noFill/>
          <a:ln cap="flat" cmpd="sng" w="9525">
            <a:solidFill>
              <a:schemeClr val="dk2"/>
            </a:solidFill>
            <a:prstDash val="solid"/>
            <a:round/>
            <a:headEnd len="med" w="med" type="none"/>
            <a:tailEnd len="med" w="med" type="triangle"/>
          </a:ln>
        </p:spPr>
      </p:cxnSp>
      <p:cxnSp>
        <p:nvCxnSpPr>
          <p:cNvPr id="325" name="Google Shape;325;p45"/>
          <p:cNvCxnSpPr/>
          <p:nvPr/>
        </p:nvCxnSpPr>
        <p:spPr>
          <a:xfrm>
            <a:off x="6638450" y="1531950"/>
            <a:ext cx="14700" cy="688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6"/>
          <p:cNvSpPr txBox="1"/>
          <p:nvPr>
            <p:ph idx="2" type="body"/>
          </p:nvPr>
        </p:nvSpPr>
        <p:spPr>
          <a:xfrm>
            <a:off x="204075" y="772925"/>
            <a:ext cx="1401900" cy="3762000"/>
          </a:xfrm>
          <a:prstGeom prst="rect">
            <a:avLst/>
          </a:prstGeom>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640"/>
              </a:spcBef>
              <a:spcAft>
                <a:spcPts val="0"/>
              </a:spcAft>
              <a:buNone/>
            </a:pPr>
            <a:r>
              <a:rPr i="0" lang="en-US" sz="1200"/>
              <a:t>Commits of Pull Request.</a:t>
            </a:r>
            <a:endParaRPr i="0" sz="1200"/>
          </a:p>
        </p:txBody>
      </p:sp>
      <p:pic>
        <p:nvPicPr>
          <p:cNvPr id="332" name="Google Shape;332;p46"/>
          <p:cNvPicPr preferRelativeResize="0"/>
          <p:nvPr/>
        </p:nvPicPr>
        <p:blipFill>
          <a:blip r:embed="rId3">
            <a:alphaModFix/>
          </a:blip>
          <a:stretch>
            <a:fillRect/>
          </a:stretch>
        </p:blipFill>
        <p:spPr>
          <a:xfrm>
            <a:off x="1750975" y="803675"/>
            <a:ext cx="6633334" cy="3731250"/>
          </a:xfrm>
          <a:prstGeom prst="rect">
            <a:avLst/>
          </a:prstGeom>
          <a:noFill/>
          <a:ln>
            <a:noFill/>
          </a:ln>
        </p:spPr>
      </p:pic>
      <p:cxnSp>
        <p:nvCxnSpPr>
          <p:cNvPr id="333" name="Google Shape;333;p46"/>
          <p:cNvCxnSpPr/>
          <p:nvPr/>
        </p:nvCxnSpPr>
        <p:spPr>
          <a:xfrm rot="10800000">
            <a:off x="3196950" y="1946425"/>
            <a:ext cx="303600" cy="399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7"/>
          <p:cNvSpPr txBox="1"/>
          <p:nvPr>
            <p:ph idx="1" type="body"/>
          </p:nvPr>
        </p:nvSpPr>
        <p:spPr>
          <a:xfrm>
            <a:off x="225750" y="1797325"/>
            <a:ext cx="8692500" cy="1736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lt1"/>
              </a:buClr>
              <a:buSzPts val="5400"/>
              <a:buNone/>
            </a:pPr>
            <a:r>
              <a:rPr lang="en-US" sz="2000"/>
              <a:t>Azure Presentation Demo</a:t>
            </a:r>
            <a:endParaRPr sz="2000"/>
          </a:p>
          <a:p>
            <a:pPr indent="0" lvl="0" marL="0" rtl="0" algn="l">
              <a:lnSpc>
                <a:spcPct val="100000"/>
              </a:lnSpc>
              <a:spcBef>
                <a:spcPts val="0"/>
              </a:spcBef>
              <a:spcAft>
                <a:spcPts val="0"/>
              </a:spcAft>
              <a:buClr>
                <a:schemeClr val="dk1"/>
              </a:buClr>
              <a:buSzPts val="1100"/>
              <a:buNone/>
            </a:pPr>
            <a:r>
              <a:rPr lang="en-US" sz="3000"/>
              <a:t>Creating a CI/CD Pipeline for Github Project and release it on Azure Cloud</a:t>
            </a:r>
            <a:endParaRPr sz="3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8"/>
          <p:cNvSpPr txBox="1"/>
          <p:nvPr>
            <p:ph idx="2" type="body"/>
          </p:nvPr>
        </p:nvSpPr>
        <p:spPr>
          <a:xfrm>
            <a:off x="585750" y="773150"/>
            <a:ext cx="7972500" cy="33606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15000"/>
              </a:lnSpc>
              <a:spcBef>
                <a:spcPts val="0"/>
              </a:spcBef>
              <a:spcAft>
                <a:spcPts val="0"/>
              </a:spcAft>
              <a:buSzPts val="1400"/>
              <a:buAutoNum type="arabicPeriod"/>
            </a:pPr>
            <a:r>
              <a:rPr i="0" lang="en-US" sz="1400"/>
              <a:t>Sign into Azure portal</a:t>
            </a:r>
            <a:r>
              <a:rPr i="0" lang="en-US" sz="1400">
                <a:solidFill>
                  <a:srgbClr val="0000FF"/>
                </a:solidFill>
              </a:rPr>
              <a:t> </a:t>
            </a:r>
            <a:r>
              <a:rPr i="0" lang="en-US" sz="1400" u="sng">
                <a:solidFill>
                  <a:srgbClr val="0000FF"/>
                </a:solidFill>
                <a:hlinkClick r:id="rId3"/>
              </a:rPr>
              <a:t>https://portal.azure.com/</a:t>
            </a:r>
            <a:endParaRPr i="0" sz="1400" u="sng">
              <a:solidFill>
                <a:srgbClr val="0000FF"/>
              </a:solidFill>
            </a:endParaRPr>
          </a:p>
          <a:p>
            <a:pPr indent="-317500" lvl="0" marL="457200" marR="0" rtl="0" algn="l">
              <a:lnSpc>
                <a:spcPct val="115000"/>
              </a:lnSpc>
              <a:spcBef>
                <a:spcPts val="0"/>
              </a:spcBef>
              <a:spcAft>
                <a:spcPts val="0"/>
              </a:spcAft>
              <a:buSzPts val="1400"/>
              <a:buAutoNum type="arabicPeriod"/>
            </a:pPr>
            <a:r>
              <a:rPr i="0" lang="en-US" sz="1400"/>
              <a:t>In the search tab, search for Resource Group and click on +Add. Create a resource group by some name.</a:t>
            </a:r>
            <a:endParaRPr i="0" sz="1400"/>
          </a:p>
        </p:txBody>
      </p:sp>
      <p:pic>
        <p:nvPicPr>
          <p:cNvPr id="344" name="Google Shape;344;p48"/>
          <p:cNvPicPr preferRelativeResize="0"/>
          <p:nvPr/>
        </p:nvPicPr>
        <p:blipFill>
          <a:blip r:embed="rId4">
            <a:alphaModFix/>
          </a:blip>
          <a:stretch>
            <a:fillRect/>
          </a:stretch>
        </p:blipFill>
        <p:spPr>
          <a:xfrm>
            <a:off x="585750" y="1601750"/>
            <a:ext cx="7795585" cy="3360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3"/>
          <p:cNvSpPr txBox="1"/>
          <p:nvPr>
            <p:ph idx="2" type="body"/>
          </p:nvPr>
        </p:nvSpPr>
        <p:spPr>
          <a:xfrm>
            <a:off x="494100" y="1416125"/>
            <a:ext cx="7972500" cy="33606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50000"/>
              </a:lnSpc>
              <a:spcBef>
                <a:spcPts val="0"/>
              </a:spcBef>
              <a:spcAft>
                <a:spcPts val="0"/>
              </a:spcAft>
              <a:buSzPts val="1800"/>
              <a:buChar char="●"/>
            </a:pPr>
            <a:r>
              <a:rPr i="0" lang="en-US" sz="1800"/>
              <a:t>Reliability</a:t>
            </a:r>
            <a:endParaRPr i="0" sz="1800"/>
          </a:p>
          <a:p>
            <a:pPr indent="-342900" lvl="0" marL="457200" marR="0" rtl="0" algn="l">
              <a:lnSpc>
                <a:spcPct val="150000"/>
              </a:lnSpc>
              <a:spcBef>
                <a:spcPts val="0"/>
              </a:spcBef>
              <a:spcAft>
                <a:spcPts val="0"/>
              </a:spcAft>
              <a:buSzPts val="1800"/>
              <a:buChar char="●"/>
            </a:pPr>
            <a:r>
              <a:rPr i="0" lang="en-US" sz="1800"/>
              <a:t>Scale</a:t>
            </a:r>
            <a:endParaRPr i="0" sz="1800"/>
          </a:p>
          <a:p>
            <a:pPr indent="-342900" lvl="0" marL="457200" marR="0" rtl="0" algn="l">
              <a:lnSpc>
                <a:spcPct val="150000"/>
              </a:lnSpc>
              <a:spcBef>
                <a:spcPts val="0"/>
              </a:spcBef>
              <a:spcAft>
                <a:spcPts val="0"/>
              </a:spcAft>
              <a:buSzPts val="1800"/>
              <a:buChar char="●"/>
            </a:pPr>
            <a:r>
              <a:rPr i="0" lang="en-US" sz="1800"/>
              <a:t>Improve deployment frequency</a:t>
            </a:r>
            <a:endParaRPr i="0" sz="1800"/>
          </a:p>
          <a:p>
            <a:pPr indent="-342900" lvl="0" marL="457200" marR="0" rtl="0" algn="l">
              <a:lnSpc>
                <a:spcPct val="150000"/>
              </a:lnSpc>
              <a:spcBef>
                <a:spcPts val="0"/>
              </a:spcBef>
              <a:spcAft>
                <a:spcPts val="0"/>
              </a:spcAft>
              <a:buSzPts val="1800"/>
              <a:buChar char="●"/>
            </a:pPr>
            <a:r>
              <a:rPr i="0" lang="en-US" sz="1800"/>
              <a:t>Lower failure rate of new releases</a:t>
            </a:r>
            <a:endParaRPr i="0" sz="1800"/>
          </a:p>
          <a:p>
            <a:pPr indent="-342900" lvl="0" marL="457200" marR="0" rtl="0" algn="l">
              <a:lnSpc>
                <a:spcPct val="150000"/>
              </a:lnSpc>
              <a:spcBef>
                <a:spcPts val="0"/>
              </a:spcBef>
              <a:spcAft>
                <a:spcPts val="0"/>
              </a:spcAft>
              <a:buSzPts val="1800"/>
              <a:buChar char="●"/>
            </a:pPr>
            <a:r>
              <a:rPr i="0" lang="en-US" sz="1800"/>
              <a:t>Improved Collaboration</a:t>
            </a:r>
            <a:endParaRPr i="0" sz="1800"/>
          </a:p>
          <a:p>
            <a:pPr indent="-342900" lvl="0" marL="457200" marR="0" rtl="0" algn="l">
              <a:lnSpc>
                <a:spcPct val="150000"/>
              </a:lnSpc>
              <a:spcBef>
                <a:spcPts val="0"/>
              </a:spcBef>
              <a:spcAft>
                <a:spcPts val="0"/>
              </a:spcAft>
              <a:buSzPts val="1800"/>
              <a:buChar char="●"/>
            </a:pPr>
            <a:r>
              <a:rPr i="0" lang="en-US" sz="1800"/>
              <a:t>Security</a:t>
            </a:r>
            <a:endParaRPr i="0" sz="1800"/>
          </a:p>
        </p:txBody>
      </p:sp>
      <p:sp>
        <p:nvSpPr>
          <p:cNvPr id="93" name="Google Shape;93;p13"/>
          <p:cNvSpPr txBox="1"/>
          <p:nvPr>
            <p:ph idx="3" type="body"/>
          </p:nvPr>
        </p:nvSpPr>
        <p:spPr>
          <a:xfrm>
            <a:off x="585750" y="826450"/>
            <a:ext cx="7972500" cy="64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None/>
            </a:pPr>
            <a:r>
              <a:rPr b="1" i="0" lang="en-US" sz="2400"/>
              <a:t>Goals of DevOps</a:t>
            </a:r>
            <a:endParaRPr i="0" sz="2400"/>
          </a:p>
        </p:txBody>
      </p:sp>
      <p:pic>
        <p:nvPicPr>
          <p:cNvPr id="94" name="Google Shape;94;p13"/>
          <p:cNvPicPr preferRelativeResize="0"/>
          <p:nvPr/>
        </p:nvPicPr>
        <p:blipFill rotWithShape="1">
          <a:blip r:embed="rId3">
            <a:alphaModFix/>
          </a:blip>
          <a:srcRect b="24115" l="32416" r="34593" t="22579"/>
          <a:stretch/>
        </p:blipFill>
        <p:spPr>
          <a:xfrm>
            <a:off x="7204850" y="696125"/>
            <a:ext cx="1261750" cy="11944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9"/>
          <p:cNvSpPr txBox="1"/>
          <p:nvPr>
            <p:ph idx="2" type="body"/>
          </p:nvPr>
        </p:nvSpPr>
        <p:spPr>
          <a:xfrm>
            <a:off x="585750" y="773150"/>
            <a:ext cx="7972500" cy="336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i="0" lang="en-US" sz="1400"/>
              <a:t>  3.	In the search tab, search for DevOps Project and click on +Add. We will use Github</a:t>
            </a:r>
            <a:endParaRPr i="0" sz="1400"/>
          </a:p>
          <a:p>
            <a:pPr indent="457200" lvl="0" marL="0" rtl="0" algn="l">
              <a:lnSpc>
                <a:spcPct val="115000"/>
              </a:lnSpc>
              <a:spcBef>
                <a:spcPts val="0"/>
              </a:spcBef>
              <a:spcAft>
                <a:spcPts val="0"/>
              </a:spcAft>
              <a:buNone/>
            </a:pPr>
            <a:r>
              <a:rPr i="0" lang="en-US" sz="1400"/>
              <a:t>repository as a codebase for this Demo. Select “Bring your own code” and follow the steps.</a:t>
            </a:r>
            <a:endParaRPr i="0" sz="1400"/>
          </a:p>
        </p:txBody>
      </p:sp>
      <p:pic>
        <p:nvPicPr>
          <p:cNvPr id="350" name="Google Shape;350;p49"/>
          <p:cNvPicPr preferRelativeResize="0"/>
          <p:nvPr/>
        </p:nvPicPr>
        <p:blipFill>
          <a:blip r:embed="rId3">
            <a:alphaModFix/>
          </a:blip>
          <a:stretch>
            <a:fillRect/>
          </a:stretch>
        </p:blipFill>
        <p:spPr>
          <a:xfrm>
            <a:off x="581075" y="1360675"/>
            <a:ext cx="7981845" cy="3428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0"/>
          <p:cNvSpPr txBox="1"/>
          <p:nvPr>
            <p:ph idx="2" type="body"/>
          </p:nvPr>
        </p:nvSpPr>
        <p:spPr>
          <a:xfrm>
            <a:off x="661950" y="773150"/>
            <a:ext cx="7972500" cy="687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i="0" lang="en-US" sz="1400"/>
              <a:t>  4.	Select Github and repository of the project. Follow through instructions click Done.</a:t>
            </a:r>
            <a:endParaRPr i="0" sz="1400"/>
          </a:p>
        </p:txBody>
      </p:sp>
      <p:pic>
        <p:nvPicPr>
          <p:cNvPr id="356" name="Google Shape;356;p50"/>
          <p:cNvPicPr preferRelativeResize="0"/>
          <p:nvPr/>
        </p:nvPicPr>
        <p:blipFill rotWithShape="1">
          <a:blip r:embed="rId3">
            <a:alphaModFix/>
          </a:blip>
          <a:srcRect b="0" l="4578" r="10474" t="0"/>
          <a:stretch/>
        </p:blipFill>
        <p:spPr>
          <a:xfrm>
            <a:off x="585750" y="1338500"/>
            <a:ext cx="4095125" cy="3636500"/>
          </a:xfrm>
          <a:prstGeom prst="rect">
            <a:avLst/>
          </a:prstGeom>
          <a:noFill/>
          <a:ln>
            <a:noFill/>
          </a:ln>
        </p:spPr>
      </p:pic>
      <p:pic>
        <p:nvPicPr>
          <p:cNvPr id="357" name="Google Shape;357;p50"/>
          <p:cNvPicPr preferRelativeResize="0"/>
          <p:nvPr/>
        </p:nvPicPr>
        <p:blipFill rotWithShape="1">
          <a:blip r:embed="rId4">
            <a:alphaModFix/>
          </a:blip>
          <a:srcRect b="0" l="0" r="2685" t="0"/>
          <a:stretch/>
        </p:blipFill>
        <p:spPr>
          <a:xfrm>
            <a:off x="5093575" y="1338500"/>
            <a:ext cx="3034800" cy="3636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1"/>
          <p:cNvSpPr txBox="1"/>
          <p:nvPr>
            <p:ph idx="2" type="body"/>
          </p:nvPr>
        </p:nvSpPr>
        <p:spPr>
          <a:xfrm>
            <a:off x="661950" y="773150"/>
            <a:ext cx="7972500" cy="687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i="0" lang="en-US" sz="1400"/>
              <a:t>  5.	Once everything is set, it will take time to create an environment for the project and start</a:t>
            </a:r>
            <a:endParaRPr i="0" sz="1400"/>
          </a:p>
          <a:p>
            <a:pPr indent="457200" lvl="0" marL="0" rtl="0" algn="l">
              <a:lnSpc>
                <a:spcPct val="115000"/>
              </a:lnSpc>
              <a:spcBef>
                <a:spcPts val="0"/>
              </a:spcBef>
              <a:spcAft>
                <a:spcPts val="0"/>
              </a:spcAft>
              <a:buNone/>
            </a:pPr>
            <a:r>
              <a:rPr i="0" lang="en-US" sz="1400"/>
              <a:t>building your project. Click on “Go to resources”.</a:t>
            </a:r>
            <a:endParaRPr i="0" sz="1400"/>
          </a:p>
        </p:txBody>
      </p:sp>
      <p:pic>
        <p:nvPicPr>
          <p:cNvPr id="363" name="Google Shape;363;p51"/>
          <p:cNvPicPr preferRelativeResize="0"/>
          <p:nvPr/>
        </p:nvPicPr>
        <p:blipFill rotWithShape="1">
          <a:blip r:embed="rId3">
            <a:alphaModFix/>
          </a:blip>
          <a:srcRect b="14133" l="0" r="0" t="0"/>
          <a:stretch/>
        </p:blipFill>
        <p:spPr>
          <a:xfrm>
            <a:off x="1178363" y="1461050"/>
            <a:ext cx="6787274" cy="335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2"/>
          <p:cNvSpPr txBox="1"/>
          <p:nvPr>
            <p:ph idx="2" type="body"/>
          </p:nvPr>
        </p:nvSpPr>
        <p:spPr>
          <a:xfrm>
            <a:off x="661950" y="773150"/>
            <a:ext cx="7972500" cy="687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i="0" lang="en-US" sz="1400"/>
              <a:t>  6.	We can see the progress of every stage i.e. Code, Build, Dev while it is in progress. </a:t>
            </a:r>
            <a:endParaRPr i="0" sz="1400"/>
          </a:p>
        </p:txBody>
      </p:sp>
      <p:pic>
        <p:nvPicPr>
          <p:cNvPr id="369" name="Google Shape;369;p52"/>
          <p:cNvPicPr preferRelativeResize="0"/>
          <p:nvPr/>
        </p:nvPicPr>
        <p:blipFill>
          <a:blip r:embed="rId3">
            <a:alphaModFix/>
          </a:blip>
          <a:stretch>
            <a:fillRect/>
          </a:stretch>
        </p:blipFill>
        <p:spPr>
          <a:xfrm>
            <a:off x="1672850" y="1217700"/>
            <a:ext cx="5798299" cy="33776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3"/>
          <p:cNvSpPr txBox="1"/>
          <p:nvPr>
            <p:ph idx="2" type="body"/>
          </p:nvPr>
        </p:nvSpPr>
        <p:spPr>
          <a:xfrm>
            <a:off x="661950" y="773150"/>
            <a:ext cx="7972500" cy="687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i="0" lang="en-US" sz="1400"/>
              <a:t>  7.	Once all stages are complete we can access this website using Application endpoint link.</a:t>
            </a:r>
            <a:endParaRPr i="0" sz="1400"/>
          </a:p>
          <a:p>
            <a:pPr indent="0" lvl="0" marL="0" rtl="0" algn="l">
              <a:lnSpc>
                <a:spcPct val="115000"/>
              </a:lnSpc>
              <a:spcBef>
                <a:spcPts val="0"/>
              </a:spcBef>
              <a:spcAft>
                <a:spcPts val="0"/>
              </a:spcAft>
              <a:buNone/>
            </a:pPr>
            <a:r>
              <a:t/>
            </a:r>
            <a:endParaRPr i="0" sz="1400"/>
          </a:p>
        </p:txBody>
      </p:sp>
      <p:pic>
        <p:nvPicPr>
          <p:cNvPr id="375" name="Google Shape;375;p53"/>
          <p:cNvPicPr preferRelativeResize="0"/>
          <p:nvPr/>
        </p:nvPicPr>
        <p:blipFill>
          <a:blip r:embed="rId3">
            <a:alphaModFix/>
          </a:blip>
          <a:stretch>
            <a:fillRect/>
          </a:stretch>
        </p:blipFill>
        <p:spPr>
          <a:xfrm>
            <a:off x="523575" y="1252875"/>
            <a:ext cx="7927980" cy="33776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4"/>
          <p:cNvSpPr txBox="1"/>
          <p:nvPr>
            <p:ph idx="2" type="body"/>
          </p:nvPr>
        </p:nvSpPr>
        <p:spPr>
          <a:xfrm>
            <a:off x="661950" y="773150"/>
            <a:ext cx="7972500" cy="687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i="0" lang="en-US" sz="1400"/>
              <a:t>  8.	To check whether pipeline is working properly Change the codebase locally and push it to</a:t>
            </a:r>
            <a:endParaRPr i="0" sz="1400"/>
          </a:p>
          <a:p>
            <a:pPr indent="457200" lvl="0" marL="0" rtl="0" algn="l">
              <a:lnSpc>
                <a:spcPct val="115000"/>
              </a:lnSpc>
              <a:spcBef>
                <a:spcPts val="0"/>
              </a:spcBef>
              <a:spcAft>
                <a:spcPts val="0"/>
              </a:spcAft>
              <a:buNone/>
            </a:pPr>
            <a:r>
              <a:rPr i="0" lang="en-US" sz="1400"/>
              <a:t>Github.</a:t>
            </a:r>
            <a:endParaRPr i="0" sz="1400"/>
          </a:p>
          <a:p>
            <a:pPr indent="0" lvl="0" marL="0" rtl="0" algn="l">
              <a:lnSpc>
                <a:spcPct val="115000"/>
              </a:lnSpc>
              <a:spcBef>
                <a:spcPts val="0"/>
              </a:spcBef>
              <a:spcAft>
                <a:spcPts val="0"/>
              </a:spcAft>
              <a:buNone/>
            </a:pPr>
            <a:r>
              <a:t/>
            </a:r>
            <a:endParaRPr i="0" sz="1400"/>
          </a:p>
        </p:txBody>
      </p:sp>
      <p:pic>
        <p:nvPicPr>
          <p:cNvPr id="381" name="Google Shape;381;p54"/>
          <p:cNvPicPr preferRelativeResize="0"/>
          <p:nvPr/>
        </p:nvPicPr>
        <p:blipFill>
          <a:blip r:embed="rId3">
            <a:alphaModFix/>
          </a:blip>
          <a:stretch>
            <a:fillRect/>
          </a:stretch>
        </p:blipFill>
        <p:spPr>
          <a:xfrm>
            <a:off x="1501413" y="1461050"/>
            <a:ext cx="6141182" cy="3377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5"/>
          <p:cNvSpPr txBox="1"/>
          <p:nvPr>
            <p:ph idx="2" type="body"/>
          </p:nvPr>
        </p:nvSpPr>
        <p:spPr>
          <a:xfrm>
            <a:off x="661950" y="773150"/>
            <a:ext cx="7972500" cy="687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i="0" lang="en-US" sz="1400"/>
              <a:t>  9.	You can see the changes are in progress on our Azure DevOps Project Portal as well as</a:t>
            </a:r>
            <a:endParaRPr i="0" sz="1400"/>
          </a:p>
          <a:p>
            <a:pPr indent="457200" lvl="0" marL="0" rtl="0" algn="l">
              <a:lnSpc>
                <a:spcPct val="115000"/>
              </a:lnSpc>
              <a:spcBef>
                <a:spcPts val="0"/>
              </a:spcBef>
              <a:spcAft>
                <a:spcPts val="0"/>
              </a:spcAft>
              <a:buNone/>
            </a:pPr>
            <a:r>
              <a:rPr i="0" lang="en-US" sz="1400"/>
              <a:t>Pipelines</a:t>
            </a:r>
            <a:endParaRPr i="0" sz="1400"/>
          </a:p>
          <a:p>
            <a:pPr indent="0" lvl="0" marL="0" rtl="0" algn="l">
              <a:lnSpc>
                <a:spcPct val="115000"/>
              </a:lnSpc>
              <a:spcBef>
                <a:spcPts val="0"/>
              </a:spcBef>
              <a:spcAft>
                <a:spcPts val="0"/>
              </a:spcAft>
              <a:buNone/>
            </a:pPr>
            <a:r>
              <a:t/>
            </a:r>
            <a:endParaRPr i="0" sz="1400"/>
          </a:p>
        </p:txBody>
      </p:sp>
      <p:pic>
        <p:nvPicPr>
          <p:cNvPr id="387" name="Google Shape;387;p55"/>
          <p:cNvPicPr preferRelativeResize="0"/>
          <p:nvPr/>
        </p:nvPicPr>
        <p:blipFill>
          <a:blip r:embed="rId3">
            <a:alphaModFix/>
          </a:blip>
          <a:stretch>
            <a:fillRect/>
          </a:stretch>
        </p:blipFill>
        <p:spPr>
          <a:xfrm>
            <a:off x="152400" y="1613450"/>
            <a:ext cx="5604397" cy="3377650"/>
          </a:xfrm>
          <a:prstGeom prst="rect">
            <a:avLst/>
          </a:prstGeom>
          <a:noFill/>
          <a:ln>
            <a:noFill/>
          </a:ln>
        </p:spPr>
      </p:pic>
      <p:pic>
        <p:nvPicPr>
          <p:cNvPr id="388" name="Google Shape;388;p55"/>
          <p:cNvPicPr preferRelativeResize="0"/>
          <p:nvPr/>
        </p:nvPicPr>
        <p:blipFill>
          <a:blip r:embed="rId4">
            <a:alphaModFix/>
          </a:blip>
          <a:stretch>
            <a:fillRect/>
          </a:stretch>
        </p:blipFill>
        <p:spPr>
          <a:xfrm>
            <a:off x="5909197" y="1613450"/>
            <a:ext cx="3082403" cy="312288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6"/>
          <p:cNvSpPr txBox="1"/>
          <p:nvPr>
            <p:ph idx="2" type="body"/>
          </p:nvPr>
        </p:nvSpPr>
        <p:spPr>
          <a:xfrm>
            <a:off x="661950" y="773150"/>
            <a:ext cx="7972500" cy="687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i="0" lang="en-US" sz="1400"/>
              <a:t>  10.	After everything is set, the results will be reflected directly on our web URL.</a:t>
            </a:r>
            <a:endParaRPr i="0" sz="1400"/>
          </a:p>
        </p:txBody>
      </p:sp>
      <p:pic>
        <p:nvPicPr>
          <p:cNvPr id="394" name="Google Shape;394;p56"/>
          <p:cNvPicPr preferRelativeResize="0"/>
          <p:nvPr/>
        </p:nvPicPr>
        <p:blipFill rotWithShape="1">
          <a:blip r:embed="rId3">
            <a:alphaModFix/>
          </a:blip>
          <a:srcRect b="27106" l="9525" r="15825" t="4287"/>
          <a:stretch/>
        </p:blipFill>
        <p:spPr>
          <a:xfrm>
            <a:off x="1409288" y="1461050"/>
            <a:ext cx="6325426" cy="32701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7"/>
          <p:cNvSpPr txBox="1"/>
          <p:nvPr>
            <p:ph idx="2" type="body"/>
          </p:nvPr>
        </p:nvSpPr>
        <p:spPr>
          <a:xfrm>
            <a:off x="225775" y="807075"/>
            <a:ext cx="7747500" cy="476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000"/>
              <a:buNone/>
            </a:pPr>
            <a:r>
              <a:rPr lang="en-US" sz="2400"/>
              <a:t>References</a:t>
            </a:r>
            <a:endParaRPr sz="2400"/>
          </a:p>
        </p:txBody>
      </p:sp>
      <p:sp>
        <p:nvSpPr>
          <p:cNvPr id="400" name="Google Shape;400;p57"/>
          <p:cNvSpPr txBox="1"/>
          <p:nvPr>
            <p:ph idx="2" type="body"/>
          </p:nvPr>
        </p:nvSpPr>
        <p:spPr>
          <a:xfrm>
            <a:off x="225775" y="1458300"/>
            <a:ext cx="7747500" cy="24858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SzPts val="1800"/>
              <a:buChar char="●"/>
            </a:pPr>
            <a:r>
              <a:rPr b="0" lang="en-US" sz="1800" u="sng">
                <a:solidFill>
                  <a:schemeClr val="hlink"/>
                </a:solidFill>
                <a:hlinkClick r:id="rId3"/>
              </a:rPr>
              <a:t>Azure DevOps Documentation</a:t>
            </a:r>
            <a:endParaRPr b="0" sz="1800"/>
          </a:p>
          <a:p>
            <a:pPr indent="-342900" lvl="0" marL="457200" rtl="0" algn="l">
              <a:spcBef>
                <a:spcPts val="0"/>
              </a:spcBef>
              <a:spcAft>
                <a:spcPts val="0"/>
              </a:spcAft>
              <a:buSzPts val="1800"/>
              <a:buChar char="●"/>
            </a:pPr>
            <a:r>
              <a:rPr b="0" lang="en-US" sz="1800" u="sng">
                <a:solidFill>
                  <a:schemeClr val="hlink"/>
                </a:solidFill>
                <a:hlinkClick r:id="rId4"/>
              </a:rPr>
              <a:t>Azure DevOps in Action by</a:t>
            </a:r>
            <a:r>
              <a:rPr lang="en-US" sz="1800" u="sng">
                <a:solidFill>
                  <a:schemeClr val="hlink"/>
                </a:solidFill>
                <a:hlinkClick r:id="rId5"/>
              </a:rPr>
              <a:t> </a:t>
            </a:r>
            <a:r>
              <a:rPr b="0" lang="en-US" sz="1800" u="sng">
                <a:solidFill>
                  <a:schemeClr val="hlink"/>
                </a:solidFill>
                <a:hlinkClick r:id="rId6"/>
              </a:rPr>
              <a:t>Callon Campbell</a:t>
            </a:r>
            <a:endParaRPr b="0" sz="1800"/>
          </a:p>
          <a:p>
            <a:pPr indent="-342900" lvl="0" marL="457200" rtl="0" algn="l">
              <a:spcBef>
                <a:spcPts val="0"/>
              </a:spcBef>
              <a:spcAft>
                <a:spcPts val="0"/>
              </a:spcAft>
              <a:buSzPts val="1800"/>
              <a:buChar char="●"/>
            </a:pPr>
            <a:r>
              <a:rPr b="0" lang="en-US" sz="1800" u="sng">
                <a:solidFill>
                  <a:schemeClr val="hlink"/>
                </a:solidFill>
                <a:hlinkClick r:id="rId7"/>
              </a:rPr>
              <a:t>AWS DevOps</a:t>
            </a:r>
            <a:endParaRPr sz="1800"/>
          </a:p>
          <a:p>
            <a:pPr indent="-342900" lvl="0" marL="457200" rtl="0" algn="l">
              <a:spcBef>
                <a:spcPts val="0"/>
              </a:spcBef>
              <a:spcAft>
                <a:spcPts val="0"/>
              </a:spcAft>
              <a:buSzPts val="1800"/>
              <a:buChar char="●"/>
            </a:pPr>
            <a:r>
              <a:rPr b="0" lang="en-US" sz="1800" u="sng">
                <a:solidFill>
                  <a:schemeClr val="hlink"/>
                </a:solidFill>
                <a:hlinkClick r:id="rId8"/>
              </a:rPr>
              <a:t>The Agile Admin</a:t>
            </a:r>
            <a:endParaRPr b="0" sz="1800"/>
          </a:p>
          <a:p>
            <a:pPr indent="0" lvl="0" marL="457200" rtl="0" algn="l">
              <a:spcBef>
                <a:spcPts val="0"/>
              </a:spcBef>
              <a:spcAft>
                <a:spcPts val="0"/>
              </a:spcAft>
              <a:buNone/>
            </a:pPr>
            <a:r>
              <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58"/>
          <p:cNvSpPr txBox="1"/>
          <p:nvPr>
            <p:ph idx="2" type="body"/>
          </p:nvPr>
        </p:nvSpPr>
        <p:spPr>
          <a:xfrm>
            <a:off x="3015150" y="2403325"/>
            <a:ext cx="3113700" cy="476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000"/>
              <a:buNone/>
            </a:pPr>
            <a:r>
              <a:rPr lang="en-US" sz="3500"/>
              <a:t>Thank you</a:t>
            </a:r>
            <a:endParaRPr sz="3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id="99" name="Google Shape;99;p14"/>
          <p:cNvPicPr preferRelativeResize="0"/>
          <p:nvPr/>
        </p:nvPicPr>
        <p:blipFill rotWithShape="1">
          <a:blip r:embed="rId3">
            <a:alphaModFix/>
          </a:blip>
          <a:srcRect b="60055" l="0" r="1107" t="15725"/>
          <a:stretch/>
        </p:blipFill>
        <p:spPr>
          <a:xfrm>
            <a:off x="295750" y="1737000"/>
            <a:ext cx="8606151" cy="1143976"/>
          </a:xfrm>
          <a:prstGeom prst="rect">
            <a:avLst/>
          </a:prstGeom>
          <a:noFill/>
          <a:ln>
            <a:noFill/>
          </a:ln>
        </p:spPr>
      </p:pic>
      <p:pic>
        <p:nvPicPr>
          <p:cNvPr id="100" name="Google Shape;100;p14"/>
          <p:cNvPicPr preferRelativeResize="0"/>
          <p:nvPr/>
        </p:nvPicPr>
        <p:blipFill rotWithShape="1">
          <a:blip r:embed="rId4">
            <a:alphaModFix/>
          </a:blip>
          <a:srcRect b="12802" l="0" r="1516" t="54907"/>
          <a:stretch/>
        </p:blipFill>
        <p:spPr>
          <a:xfrm>
            <a:off x="242100" y="2970800"/>
            <a:ext cx="8535151" cy="1507550"/>
          </a:xfrm>
          <a:prstGeom prst="rect">
            <a:avLst/>
          </a:prstGeom>
          <a:noFill/>
          <a:ln>
            <a:noFill/>
          </a:ln>
        </p:spPr>
      </p:pic>
      <p:pic>
        <p:nvPicPr>
          <p:cNvPr id="101" name="Google Shape;101;p14"/>
          <p:cNvPicPr preferRelativeResize="0"/>
          <p:nvPr/>
        </p:nvPicPr>
        <p:blipFill rotWithShape="1">
          <a:blip r:embed="rId5">
            <a:alphaModFix/>
          </a:blip>
          <a:srcRect b="11160" l="0" r="69281" t="51486"/>
          <a:stretch/>
        </p:blipFill>
        <p:spPr>
          <a:xfrm>
            <a:off x="1547241" y="708400"/>
            <a:ext cx="1404900" cy="945725"/>
          </a:xfrm>
          <a:prstGeom prst="rect">
            <a:avLst/>
          </a:prstGeom>
          <a:noFill/>
          <a:ln>
            <a:noFill/>
          </a:ln>
        </p:spPr>
      </p:pic>
      <p:sp>
        <p:nvSpPr>
          <p:cNvPr id="102" name="Google Shape;102;p14"/>
          <p:cNvSpPr txBox="1"/>
          <p:nvPr/>
        </p:nvSpPr>
        <p:spPr>
          <a:xfrm>
            <a:off x="2952150" y="701575"/>
            <a:ext cx="4644600" cy="9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rgbClr val="3C78D8"/>
                </a:solidFill>
                <a:latin typeface="Amatic SC"/>
                <a:ea typeface="Amatic SC"/>
                <a:cs typeface="Amatic SC"/>
                <a:sym typeface="Amatic SC"/>
              </a:rPr>
              <a:t>Azure DevOps </a:t>
            </a:r>
            <a:r>
              <a:rPr b="1" lang="en-US" sz="5000">
                <a:solidFill>
                  <a:srgbClr val="3C78D8"/>
                </a:solidFill>
                <a:latin typeface="Amatic SC"/>
                <a:ea typeface="Amatic SC"/>
                <a:cs typeface="Amatic SC"/>
                <a:sym typeface="Amatic SC"/>
              </a:rPr>
              <a:t>Services</a:t>
            </a:r>
            <a:endParaRPr b="1" sz="5000">
              <a:solidFill>
                <a:srgbClr val="3C78D8"/>
              </a:solidFill>
              <a:latin typeface="Amatic SC"/>
              <a:ea typeface="Amatic SC"/>
              <a:cs typeface="Amatic SC"/>
              <a:sym typeface="Amatic S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5"/>
          <p:cNvSpPr txBox="1"/>
          <p:nvPr>
            <p:ph idx="1" type="body"/>
          </p:nvPr>
        </p:nvSpPr>
        <p:spPr>
          <a:xfrm>
            <a:off x="558300" y="1996850"/>
            <a:ext cx="8692500" cy="1415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lt1"/>
              </a:buClr>
              <a:buSzPts val="5400"/>
              <a:buNone/>
            </a:pPr>
            <a:r>
              <a:rPr lang="en-US" sz="2000"/>
              <a:t>Azure DevOps</a:t>
            </a:r>
            <a:endParaRPr sz="2000"/>
          </a:p>
          <a:p>
            <a:pPr indent="0" lvl="0" marL="0" rtl="0" algn="l">
              <a:lnSpc>
                <a:spcPct val="115000"/>
              </a:lnSpc>
              <a:spcBef>
                <a:spcPts val="0"/>
              </a:spcBef>
              <a:spcAft>
                <a:spcPts val="0"/>
              </a:spcAft>
              <a:buClr>
                <a:schemeClr val="dk1"/>
              </a:buClr>
              <a:buSzPts val="1100"/>
              <a:buNone/>
            </a:pPr>
            <a:r>
              <a:rPr lang="en-US" sz="4000"/>
              <a:t>Pipelines</a:t>
            </a:r>
            <a:endParaRPr sz="4000"/>
          </a:p>
        </p:txBody>
      </p:sp>
      <p:pic>
        <p:nvPicPr>
          <p:cNvPr id="108" name="Google Shape;108;p15"/>
          <p:cNvPicPr preferRelativeResize="0"/>
          <p:nvPr/>
        </p:nvPicPr>
        <p:blipFill>
          <a:blip r:embed="rId3">
            <a:alphaModFix/>
          </a:blip>
          <a:stretch>
            <a:fillRect/>
          </a:stretch>
        </p:blipFill>
        <p:spPr>
          <a:xfrm>
            <a:off x="4942467" y="1747013"/>
            <a:ext cx="2862223" cy="16494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6"/>
          <p:cNvSpPr txBox="1"/>
          <p:nvPr>
            <p:ph idx="2" type="body"/>
          </p:nvPr>
        </p:nvSpPr>
        <p:spPr>
          <a:xfrm>
            <a:off x="494100" y="1471550"/>
            <a:ext cx="7972500" cy="33606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Char char="●"/>
            </a:pPr>
            <a:r>
              <a:rPr i="0" lang="en-US" sz="1800"/>
              <a:t>Azure Pipelines is a cloud service that can be </a:t>
            </a:r>
            <a:endParaRPr i="0" sz="1800"/>
          </a:p>
          <a:p>
            <a:pPr indent="0" lvl="0" marL="457200" rtl="0" algn="l">
              <a:lnSpc>
                <a:spcPct val="115000"/>
              </a:lnSpc>
              <a:spcBef>
                <a:spcPts val="0"/>
              </a:spcBef>
              <a:spcAft>
                <a:spcPts val="0"/>
              </a:spcAft>
              <a:buNone/>
            </a:pPr>
            <a:r>
              <a:rPr i="0" lang="en-US" sz="1800"/>
              <a:t>used to automatically build and test your code </a:t>
            </a:r>
            <a:endParaRPr i="0" sz="1800"/>
          </a:p>
          <a:p>
            <a:pPr indent="0" lvl="0" marL="457200" rtl="0" algn="l">
              <a:lnSpc>
                <a:spcPct val="115000"/>
              </a:lnSpc>
              <a:spcBef>
                <a:spcPts val="0"/>
              </a:spcBef>
              <a:spcAft>
                <a:spcPts val="0"/>
              </a:spcAft>
              <a:buNone/>
            </a:pPr>
            <a:r>
              <a:rPr i="0" lang="en-US" sz="1800"/>
              <a:t>project and make it available to other users. </a:t>
            </a:r>
            <a:endParaRPr i="0" sz="1800"/>
          </a:p>
          <a:p>
            <a:pPr indent="0" lvl="0" marL="457200" rtl="0" algn="l">
              <a:lnSpc>
                <a:spcPct val="115000"/>
              </a:lnSpc>
              <a:spcBef>
                <a:spcPts val="0"/>
              </a:spcBef>
              <a:spcAft>
                <a:spcPts val="0"/>
              </a:spcAft>
              <a:buNone/>
            </a:pPr>
            <a:r>
              <a:t/>
            </a:r>
            <a:endParaRPr i="0" sz="1800"/>
          </a:p>
          <a:p>
            <a:pPr indent="-342900" lvl="0" marL="457200" rtl="0" algn="l">
              <a:lnSpc>
                <a:spcPct val="115000"/>
              </a:lnSpc>
              <a:spcBef>
                <a:spcPts val="0"/>
              </a:spcBef>
              <a:spcAft>
                <a:spcPts val="0"/>
              </a:spcAft>
              <a:buSzPts val="1800"/>
              <a:buChar char="●"/>
            </a:pPr>
            <a:r>
              <a:rPr i="0" lang="en-US" sz="1800"/>
              <a:t>Azure Pipelines provides Continuous Integration(CI) and Continuous Delivery(CD) features which allows us to constantly perform changes to codebase, test them and deliver to any target.</a:t>
            </a:r>
            <a:endParaRPr i="0" sz="1800"/>
          </a:p>
        </p:txBody>
      </p:sp>
      <p:sp>
        <p:nvSpPr>
          <p:cNvPr id="114" name="Google Shape;114;p16"/>
          <p:cNvSpPr txBox="1"/>
          <p:nvPr>
            <p:ph idx="3" type="body"/>
          </p:nvPr>
        </p:nvSpPr>
        <p:spPr>
          <a:xfrm>
            <a:off x="494100" y="772925"/>
            <a:ext cx="7972500" cy="64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i="0" lang="en-US" sz="2400"/>
              <a:t>Pipelines </a:t>
            </a:r>
            <a:endParaRPr i="0"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7"/>
          <p:cNvSpPr txBox="1"/>
          <p:nvPr>
            <p:ph idx="2" type="body"/>
          </p:nvPr>
        </p:nvSpPr>
        <p:spPr>
          <a:xfrm>
            <a:off x="494175" y="1416075"/>
            <a:ext cx="7972500" cy="33606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50000"/>
              </a:lnSpc>
              <a:spcBef>
                <a:spcPts val="0"/>
              </a:spcBef>
              <a:spcAft>
                <a:spcPts val="0"/>
              </a:spcAft>
              <a:buSzPts val="1800"/>
              <a:buChar char="●"/>
            </a:pPr>
            <a:r>
              <a:rPr i="0" lang="en-US" sz="1800"/>
              <a:t>Works with any language or platform</a:t>
            </a:r>
            <a:endParaRPr i="0" sz="1800"/>
          </a:p>
          <a:p>
            <a:pPr indent="-342900" lvl="0" marL="457200" marR="0" rtl="0" algn="l">
              <a:lnSpc>
                <a:spcPct val="150000"/>
              </a:lnSpc>
              <a:spcBef>
                <a:spcPts val="0"/>
              </a:spcBef>
              <a:spcAft>
                <a:spcPts val="0"/>
              </a:spcAft>
              <a:buSzPts val="1800"/>
              <a:buChar char="●"/>
            </a:pPr>
            <a:r>
              <a:rPr i="0" lang="en-US" sz="1800"/>
              <a:t>Deploys to different types of targets at the same time</a:t>
            </a:r>
            <a:endParaRPr i="0" sz="1800"/>
          </a:p>
          <a:p>
            <a:pPr indent="-342900" lvl="0" marL="457200" marR="0" rtl="0" algn="l">
              <a:lnSpc>
                <a:spcPct val="150000"/>
              </a:lnSpc>
              <a:spcBef>
                <a:spcPts val="0"/>
              </a:spcBef>
              <a:spcAft>
                <a:spcPts val="0"/>
              </a:spcAft>
              <a:buSzPts val="1800"/>
              <a:buChar char="●"/>
            </a:pPr>
            <a:r>
              <a:rPr i="0" lang="en-US" sz="1800"/>
              <a:t>Builds on Windows, Linux, or Mac machines</a:t>
            </a:r>
            <a:endParaRPr i="0" sz="1800"/>
          </a:p>
          <a:p>
            <a:pPr indent="-342900" lvl="0" marL="457200" marR="0" rtl="0" algn="l">
              <a:lnSpc>
                <a:spcPct val="150000"/>
              </a:lnSpc>
              <a:spcBef>
                <a:spcPts val="0"/>
              </a:spcBef>
              <a:spcAft>
                <a:spcPts val="0"/>
              </a:spcAft>
              <a:buSzPts val="1800"/>
              <a:buChar char="●"/>
            </a:pPr>
            <a:r>
              <a:rPr i="0" lang="en-US" sz="1800"/>
              <a:t>Integrates with GitHub</a:t>
            </a:r>
            <a:endParaRPr i="0" sz="1800"/>
          </a:p>
          <a:p>
            <a:pPr indent="-342900" lvl="0" marL="457200" marR="0" rtl="0" algn="l">
              <a:lnSpc>
                <a:spcPct val="150000"/>
              </a:lnSpc>
              <a:spcBef>
                <a:spcPts val="0"/>
              </a:spcBef>
              <a:spcAft>
                <a:spcPts val="0"/>
              </a:spcAft>
              <a:buSzPts val="1800"/>
              <a:buChar char="●"/>
            </a:pPr>
            <a:r>
              <a:rPr i="0" lang="en-US" sz="1800"/>
              <a:t>Works with open-source projects.</a:t>
            </a:r>
            <a:endParaRPr i="0" sz="1800"/>
          </a:p>
        </p:txBody>
      </p:sp>
      <p:sp>
        <p:nvSpPr>
          <p:cNvPr id="120" name="Google Shape;120;p17"/>
          <p:cNvSpPr txBox="1"/>
          <p:nvPr>
            <p:ph idx="3" type="body"/>
          </p:nvPr>
        </p:nvSpPr>
        <p:spPr>
          <a:xfrm>
            <a:off x="494175" y="772875"/>
            <a:ext cx="7972500" cy="64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None/>
            </a:pPr>
            <a:r>
              <a:rPr b="1" i="0" lang="en-US" sz="2400"/>
              <a:t>Key features</a:t>
            </a:r>
            <a:endParaRPr i="0"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8"/>
          <p:cNvSpPr txBox="1"/>
          <p:nvPr>
            <p:ph idx="1" type="body"/>
          </p:nvPr>
        </p:nvSpPr>
        <p:spPr>
          <a:xfrm>
            <a:off x="225739" y="1797325"/>
            <a:ext cx="8692500" cy="939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lt1"/>
              </a:buClr>
              <a:buSzPts val="5400"/>
              <a:buNone/>
            </a:pPr>
            <a:r>
              <a:rPr lang="en-US" sz="2400"/>
              <a:t>Azure Pipeline Demo</a:t>
            </a:r>
            <a:endParaRPr sz="2400"/>
          </a:p>
          <a:p>
            <a:pPr indent="0" lvl="0" marL="0" rtl="0" algn="l">
              <a:lnSpc>
                <a:spcPct val="115000"/>
              </a:lnSpc>
              <a:spcBef>
                <a:spcPts val="0"/>
              </a:spcBef>
              <a:spcAft>
                <a:spcPts val="0"/>
              </a:spcAft>
              <a:buClr>
                <a:schemeClr val="dk1"/>
              </a:buClr>
              <a:buSzPts val="1100"/>
              <a:buFont typeface="Arial"/>
              <a:buNone/>
            </a:pPr>
            <a:r>
              <a:rPr lang="en-US" sz="3500"/>
              <a:t>Creating your first Pipeline</a:t>
            </a:r>
            <a:endParaRPr sz="35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I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